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5.xml" ContentType="application/vnd.openxmlformats-officedocument.themeOverr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6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7.xml" ContentType="application/vnd.openxmlformats-officedocument.themeOverrid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8.xml" ContentType="application/vnd.openxmlformats-officedocument.themeOverride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8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9"/>
  </p:notesMasterIdLst>
  <p:sldIdLst>
    <p:sldId id="364" r:id="rId5"/>
    <p:sldId id="307" r:id="rId6"/>
    <p:sldId id="311" r:id="rId7"/>
    <p:sldId id="308" r:id="rId8"/>
    <p:sldId id="322" r:id="rId9"/>
    <p:sldId id="312" r:id="rId10"/>
    <p:sldId id="374" r:id="rId11"/>
    <p:sldId id="344" r:id="rId12"/>
    <p:sldId id="345" r:id="rId13"/>
    <p:sldId id="369" r:id="rId14"/>
    <p:sldId id="341" r:id="rId15"/>
    <p:sldId id="342" r:id="rId16"/>
    <p:sldId id="373" r:id="rId17"/>
    <p:sldId id="343" r:id="rId18"/>
    <p:sldId id="316" r:id="rId19"/>
    <p:sldId id="317" r:id="rId20"/>
    <p:sldId id="318" r:id="rId21"/>
    <p:sldId id="319" r:id="rId22"/>
    <p:sldId id="350" r:id="rId23"/>
    <p:sldId id="324" r:id="rId24"/>
    <p:sldId id="366" r:id="rId25"/>
    <p:sldId id="325" r:id="rId26"/>
    <p:sldId id="327" r:id="rId27"/>
    <p:sldId id="328" r:id="rId28"/>
    <p:sldId id="329" r:id="rId29"/>
    <p:sldId id="330" r:id="rId30"/>
    <p:sldId id="331" r:id="rId31"/>
    <p:sldId id="371" r:id="rId32"/>
    <p:sldId id="336" r:id="rId33"/>
    <p:sldId id="368" r:id="rId34"/>
    <p:sldId id="367" r:id="rId35"/>
    <p:sldId id="370" r:id="rId36"/>
    <p:sldId id="362" r:id="rId37"/>
    <p:sldId id="361" r:id="rId3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316"/>
    <a:srgbClr val="307E3E"/>
    <a:srgbClr val="BC8F00"/>
    <a:srgbClr val="FF6699"/>
    <a:srgbClr val="2D743C"/>
    <a:srgbClr val="297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3" autoAdjust="0"/>
    <p:restoredTop sz="92077" autoAdjust="0"/>
  </p:normalViewPr>
  <p:slideViewPr>
    <p:cSldViewPr snapToGrid="0">
      <p:cViewPr varScale="1">
        <p:scale>
          <a:sx n="72" d="100"/>
          <a:sy n="72" d="100"/>
        </p:scale>
        <p:origin x="13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2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E:\UNIPV\Progetti\NBA\Nuovi%20Dati%2026%20ottobre%2023\Risultati\Figure%20rapporto-appendici_finale_220424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E:\UNIPV\Progetti\NBA\Nuovi%20Dati%2026%20ottobre%2023\Risultati\Figure%20rapporto-appendici_finale_220424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E:\UNIPV\Progetti\NBA\Nuovi%20Dati%2026%20ottobre%2023\Risultati\Figure%20rapporto-appendici_finale_220424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E:\UNIPV\Progetti\NBA\Nuovi%20Dati%2026%20ottobre%2023\Risultati\Figure%20rapporto-appendici_finale_220424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E:\UNIPV\Progetti\NBA\Nuovi%20Dati%2026%20ottobre%2023\Risultati\Figure%20rapporto-appendici_finale_220424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PV\Progetti\NBA\Nuovi%20Dati%2026%20ottobre%2023\Risultati\Figure%20rapporto-appendici_finale_2204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PV\Progetti\NBA\Nuovi%20Dati%2026%20ottobre%2023\Risultati\Figure%20rapporto-appendici_finale_2204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E:\UNIPV\Progetti\NBA\Nuovi%20Dati%2026%20ottobre%2023\Risultati\Figure%20rapporto-appendici_finale_220424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PV\Progetti\NBA\Nuovi%20Dati%2026%20ottobre%2023\Risultati\Figure%20rapporto-appendici_finale_2204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PV\Progetti\NBA\Nuovi%20Dati%2026%20ottobre%2023\Risultati\Figure%20rapporto-appendici_finale_2204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iaf\Downloads\Figure%20rapporto-appendici_final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PV\Progetti\NBA\Nuovi%20Dati%2026%20ottobre%2023\Risultati\Figure%20rapporto-appendici_finale_2204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PV\Progetti\NBA\Nuovi%20Dati%2026%20ottobre%2023\Risultati\Figure%20rapporto-appendici_finale_2204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nic\Documents\progetti\datalinkage%20cariplo\Risultati%2012%20gennaio%202024-AC-1503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PV\Progetti\NBA\Nuovi%20Dati%2026%20ottobre%2023\Risultati\Figure%20rapporto-appendici_finale_2204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E:\UNIPV\Progetti\NBA\Nuovi%20Dati%2026%20ottobre%2023\Risultati\Figure%20rapporto-appendici_finale_220424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NIPV\Progetti\NBA\Nuovi%20Dati%2026%20ottobre%2023\Risultati\Risultati%2012%20gennaio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E:\UNIPV\Progetti\NBA\Nuovi%20Dati%2026%20ottobre%2023\Risultati\Figure%20rapporto-appendici_finale_2204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'[Figure rapporto-appendici_finale_220424.xlsx]Grafici infografica'!$B$54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E28-4522-8571-7787724EF63A}"/>
              </c:ext>
            </c:extLst>
          </c:dPt>
          <c:dPt>
            <c:idx val="1"/>
            <c:invertIfNegative val="0"/>
            <c:bubble3D val="0"/>
            <c:spPr>
              <a:solidFill>
                <a:srgbClr val="307E3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C5F-4E7C-9BD9-8FB854D348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'[Figure rapporto-appendici_finale_220424.xlsx]Grafici infografica'!$A$55:$A$61</c:f>
              <c:strCache>
                <c:ptCount val="7"/>
                <c:pt idx="0">
                  <c:v>Utenti attesi (OMS)</c:v>
                </c:pt>
                <c:pt idx="1">
                  <c:v>Utenti totali</c:v>
                </c:pt>
                <c:pt idx="2">
                  <c:v>Ambulatoriale</c:v>
                </c:pt>
                <c:pt idx="3">
                  <c:v>Pronto Soccorso</c:v>
                </c:pt>
                <c:pt idx="4">
                  <c:v>Psicofarmaci</c:v>
                </c:pt>
                <c:pt idx="5">
                  <c:v>Ricovero ordinario</c:v>
                </c:pt>
                <c:pt idx="6">
                  <c:v>Residenzialità terapeutica</c:v>
                </c:pt>
              </c:strCache>
            </c:strRef>
          </c:cat>
          <c:val>
            <c:numRef>
              <c:f>'[Figure rapporto-appendici_finale_220424.xlsx]Grafici infografica'!$B$55:$B$61</c:f>
              <c:numCache>
                <c:formatCode>#,##0</c:formatCode>
                <c:ptCount val="7"/>
                <c:pt idx="0">
                  <c:v>253159</c:v>
                </c:pt>
                <c:pt idx="1">
                  <c:v>137444</c:v>
                </c:pt>
                <c:pt idx="2">
                  <c:v>110629</c:v>
                </c:pt>
                <c:pt idx="3">
                  <c:v>24984</c:v>
                </c:pt>
                <c:pt idx="4">
                  <c:v>17176</c:v>
                </c:pt>
                <c:pt idx="5">
                  <c:v>6822</c:v>
                </c:pt>
                <c:pt idx="6">
                  <c:v>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28-4522-8571-7787724EF6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2131773152"/>
        <c:axId val="2131781056"/>
      </c:barChart>
      <c:catAx>
        <c:axId val="2131773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2131781056"/>
        <c:crosses val="autoZero"/>
        <c:auto val="1"/>
        <c:lblAlgn val="ctr"/>
        <c:lblOffset val="100"/>
        <c:noMultiLvlLbl val="0"/>
      </c:catAx>
      <c:valAx>
        <c:axId val="2131781056"/>
        <c:scaling>
          <c:orientation val="minMax"/>
          <c:max val="300000"/>
          <c:min val="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2131773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'[Figure rapporto-appendici_finale_220424.xlsx]Residenzialità'!$J$100</c:f>
              <c:strCache>
                <c:ptCount val="1"/>
                <c:pt idx="0">
                  <c:v>Maschi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'[Figure rapporto-appendici_finale_220424.xlsx]Residenzialità'!$I$101:$I$108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'[Figure rapporto-appendici_finale_220424.xlsx]Residenzialità'!$J$101:$J$108</c:f>
              <c:numCache>
                <c:formatCode>0.00</c:formatCode>
                <c:ptCount val="7"/>
                <c:pt idx="0">
                  <c:v>0.14139915007053516</c:v>
                </c:pt>
                <c:pt idx="1">
                  <c:v>0.14659637388909155</c:v>
                </c:pt>
                <c:pt idx="2">
                  <c:v>0.14524135010150263</c:v>
                </c:pt>
                <c:pt idx="3">
                  <c:v>0.2367807644668021</c:v>
                </c:pt>
                <c:pt idx="4">
                  <c:v>0.24251338617493223</c:v>
                </c:pt>
                <c:pt idx="5">
                  <c:v>0.24349947431421901</c:v>
                </c:pt>
                <c:pt idx="6">
                  <c:v>0.24731035609240437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8674-4ACA-AA6A-3362E27F4E66}"/>
            </c:ext>
          </c:extLst>
        </c:ser>
        <c:ser>
          <c:idx val="1"/>
          <c:order val="1"/>
          <c:tx>
            <c:strRef>
              <c:f>'[Figure rapporto-appendici_finale_220424.xlsx]Residenzialità'!$K$100</c:f>
              <c:strCache>
                <c:ptCount val="1"/>
                <c:pt idx="0">
                  <c:v>Femmine</c:v>
                </c:pt>
              </c:strCache>
            </c:strRef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none"/>
          </c:marker>
          <c:cat>
            <c:numRef>
              <c:f>'[Figure rapporto-appendici_finale_220424.xlsx]Residenzialità'!$I$101:$I$108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'[Figure rapporto-appendici_finale_220424.xlsx]Residenzialità'!$K$101:$K$108</c:f>
              <c:numCache>
                <c:formatCode>0.00</c:formatCode>
                <c:ptCount val="7"/>
                <c:pt idx="0">
                  <c:v>0.12852809624183845</c:v>
                </c:pt>
                <c:pt idx="1">
                  <c:v>0.15374540230829356</c:v>
                </c:pt>
                <c:pt idx="2">
                  <c:v>0.13451454409009173</c:v>
                </c:pt>
                <c:pt idx="3">
                  <c:v>0.23523401626441254</c:v>
                </c:pt>
                <c:pt idx="4">
                  <c:v>0.21822882131256241</c:v>
                </c:pt>
                <c:pt idx="5">
                  <c:v>0.27450634206392494</c:v>
                </c:pt>
                <c:pt idx="6">
                  <c:v>0.38613199604581283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8674-4ACA-AA6A-3362E27F4E66}"/>
            </c:ext>
          </c:extLst>
        </c:ser>
        <c:ser>
          <c:idx val="2"/>
          <c:order val="2"/>
          <c:tx>
            <c:strRef>
              <c:f>'[Figure rapporto-appendici_finale_220424.xlsx]Residenzialità'!$L$100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'[Figure rapporto-appendici_finale_220424.xlsx]Residenzialità'!$I$101:$I$108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'[Figure rapporto-appendici_finale_220424.xlsx]Residenzialità'!$L$101:$L$108</c:f>
              <c:numCache>
                <c:formatCode>0.00</c:formatCode>
                <c:ptCount val="7"/>
                <c:pt idx="0">
                  <c:v>0.13516914523896376</c:v>
                </c:pt>
                <c:pt idx="1">
                  <c:v>0.15005874458808022</c:v>
                </c:pt>
                <c:pt idx="2">
                  <c:v>0.14004489439185933</c:v>
                </c:pt>
                <c:pt idx="3">
                  <c:v>0.23603126665891411</c:v>
                </c:pt>
                <c:pt idx="4">
                  <c:v>0.23074204782695623</c:v>
                </c:pt>
                <c:pt idx="5">
                  <c:v>0.2585310861647177</c:v>
                </c:pt>
                <c:pt idx="6">
                  <c:v>0.31462453028512921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8674-4ACA-AA6A-3362E27F4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9681231"/>
        <c:axId val="639680399"/>
      </c:lineChart>
      <c:catAx>
        <c:axId val="6396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0399"/>
        <c:crosses val="autoZero"/>
        <c:auto val="1"/>
        <c:lblAlgn val="ctr"/>
        <c:lblOffset val="100"/>
        <c:noMultiLvlLbl val="0"/>
      </c:catAx>
      <c:valAx>
        <c:axId val="63968039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1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'[Figure rapporto-appendici_finale_220424.xlsx]Grafici infografica'!$A$43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'[Figure rapporto-appendici_finale_220424.xlsx]Grafici infografica'!$B$42:$F$42</c:f>
              <c:strCache>
                <c:ptCount val="5"/>
                <c:pt idx="0">
                  <c:v>Ambulatoriale</c:v>
                </c:pt>
                <c:pt idx="1">
                  <c:v>Pronto Soccorso</c:v>
                </c:pt>
                <c:pt idx="2">
                  <c:v>Psicofarmaci</c:v>
                </c:pt>
                <c:pt idx="3">
                  <c:v>Ricovero ordinario</c:v>
                </c:pt>
                <c:pt idx="4">
                  <c:v>Residenzialità terapeutica</c:v>
                </c:pt>
              </c:strCache>
            </c:strRef>
          </c:cat>
          <c:val>
            <c:numRef>
              <c:f>'[Figure rapporto-appendici_finale_220424.xlsx]Grafici infografica'!$B$43:$F$43</c:f>
              <c:numCache>
                <c:formatCode>General</c:formatCode>
                <c:ptCount val="5"/>
                <c:pt idx="0">
                  <c:v>21088</c:v>
                </c:pt>
                <c:pt idx="1">
                  <c:v>8713</c:v>
                </c:pt>
                <c:pt idx="2">
                  <c:v>6227</c:v>
                </c:pt>
                <c:pt idx="3">
                  <c:v>1835</c:v>
                </c:pt>
                <c:pt idx="4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29-476F-8B56-ACC86DD1C1CB}"/>
            </c:ext>
          </c:extLst>
        </c:ser>
        <c:ser>
          <c:idx val="1"/>
          <c:order val="1"/>
          <c:tx>
            <c:strRef>
              <c:f>'[Figure rapporto-appendici_finale_220424.xlsx]Grafici infografica'!$A$44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'[Figure rapporto-appendici_finale_220424.xlsx]Grafici infografica'!$B$42:$F$42</c:f>
              <c:strCache>
                <c:ptCount val="5"/>
                <c:pt idx="0">
                  <c:v>Ambulatoriale</c:v>
                </c:pt>
                <c:pt idx="1">
                  <c:v>Pronto Soccorso</c:v>
                </c:pt>
                <c:pt idx="2">
                  <c:v>Psicofarmaci</c:v>
                </c:pt>
                <c:pt idx="3">
                  <c:v>Ricovero ordinario</c:v>
                </c:pt>
                <c:pt idx="4">
                  <c:v>Residenzialità terapeutica</c:v>
                </c:pt>
              </c:strCache>
            </c:strRef>
          </c:cat>
          <c:val>
            <c:numRef>
              <c:f>'[Figure rapporto-appendici_finale_220424.xlsx]Grafici infografica'!$B$44:$F$44</c:f>
              <c:numCache>
                <c:formatCode>General</c:formatCode>
                <c:ptCount val="5"/>
                <c:pt idx="0">
                  <c:v>25058</c:v>
                </c:pt>
                <c:pt idx="1">
                  <c:v>9967</c:v>
                </c:pt>
                <c:pt idx="2">
                  <c:v>7505</c:v>
                </c:pt>
                <c:pt idx="3">
                  <c:v>2039</c:v>
                </c:pt>
                <c:pt idx="4">
                  <c:v>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29-476F-8B56-ACC86DD1C1CB}"/>
            </c:ext>
          </c:extLst>
        </c:ser>
        <c:ser>
          <c:idx val="2"/>
          <c:order val="2"/>
          <c:tx>
            <c:strRef>
              <c:f>'[Figure rapporto-appendici_finale_220424.xlsx]Grafici infografica'!$A$45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'[Figure rapporto-appendici_finale_220424.xlsx]Grafici infografica'!$B$42:$F$42</c:f>
              <c:strCache>
                <c:ptCount val="5"/>
                <c:pt idx="0">
                  <c:v>Ambulatoriale</c:v>
                </c:pt>
                <c:pt idx="1">
                  <c:v>Pronto Soccorso</c:v>
                </c:pt>
                <c:pt idx="2">
                  <c:v>Psicofarmaci</c:v>
                </c:pt>
                <c:pt idx="3">
                  <c:v>Ricovero ordinario</c:v>
                </c:pt>
                <c:pt idx="4">
                  <c:v>Residenzialità terapeutica</c:v>
                </c:pt>
              </c:strCache>
            </c:strRef>
          </c:cat>
          <c:val>
            <c:numRef>
              <c:f>'[Figure rapporto-appendici_finale_220424.xlsx]Grafici infografica'!$B$45:$F$45</c:f>
              <c:numCache>
                <c:formatCode>General</c:formatCode>
                <c:ptCount val="5"/>
                <c:pt idx="0">
                  <c:v>28457</c:v>
                </c:pt>
                <c:pt idx="1">
                  <c:v>10266</c:v>
                </c:pt>
                <c:pt idx="2">
                  <c:v>10630</c:v>
                </c:pt>
                <c:pt idx="3">
                  <c:v>2104</c:v>
                </c:pt>
                <c:pt idx="4">
                  <c:v>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29-476F-8B56-ACC86DD1C1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98498688"/>
        <c:axId val="198501600"/>
      </c:barChart>
      <c:catAx>
        <c:axId val="1984986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198501600"/>
        <c:crosses val="autoZero"/>
        <c:auto val="1"/>
        <c:lblAlgn val="ctr"/>
        <c:lblOffset val="100"/>
        <c:noMultiLvlLbl val="0"/>
      </c:catAx>
      <c:valAx>
        <c:axId val="198501600"/>
        <c:scaling>
          <c:orientation val="minMax"/>
          <c:max val="31500"/>
          <c:min val="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9849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AF-4240-9B07-F562F6A3EC5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AF-4240-9B07-F562F6A3EC5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9AF-4240-9B07-F562F6A3EC5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9AF-4240-9B07-F562F6A3EC5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9AF-4240-9B07-F562F6A3EC53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'[Figure rapporto-appendici_finale_220424.xlsx]SDO_REPARTI'!$A$4:$A$8</c:f>
              <c:strCache>
                <c:ptCount val="5"/>
                <c:pt idx="0">
                  <c:v>33 - NPI</c:v>
                </c:pt>
                <c:pt idx="1">
                  <c:v>39 - Pediatria</c:v>
                </c:pt>
                <c:pt idx="2">
                  <c:v>40 - Psichiatria</c:v>
                </c:pt>
                <c:pt idx="3">
                  <c:v>56 e 75 - Riab</c:v>
                </c:pt>
                <c:pt idx="4">
                  <c:v>Altri reparti</c:v>
                </c:pt>
              </c:strCache>
            </c:strRef>
          </c:cat>
          <c:val>
            <c:numRef>
              <c:f>'[Figure rapporto-appendici_finale_220424.xlsx]SDO_REPARTI'!$Q$37:$Q$41</c:f>
              <c:numCache>
                <c:formatCode>0.0%</c:formatCode>
                <c:ptCount val="5"/>
                <c:pt idx="0">
                  <c:v>0.12376346449769179</c:v>
                </c:pt>
                <c:pt idx="1">
                  <c:v>0.63134754891184874</c:v>
                </c:pt>
                <c:pt idx="2">
                  <c:v>2.1982853374367993E-4</c:v>
                </c:pt>
                <c:pt idx="3">
                  <c:v>8.4853814025060453E-2</c:v>
                </c:pt>
                <c:pt idx="4">
                  <c:v>0.15981534403165532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9AF-4240-9B07-F562F6A3EC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3B-467E-BC3B-7E7CA313D6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03B-467E-BC3B-7E7CA313D6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03B-467E-BC3B-7E7CA313D6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03B-467E-BC3B-7E7CA313D6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03B-467E-BC3B-7E7CA313D69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'[Figure rapporto-appendici_finale_220424.xlsx]Grafici infografica'!$A$82:$A$86</c:f>
              <c:strCache>
                <c:ptCount val="5"/>
                <c:pt idx="0">
                  <c:v>NPI</c:v>
                </c:pt>
                <c:pt idx="1">
                  <c:v>Pediatria</c:v>
                </c:pt>
                <c:pt idx="2">
                  <c:v>Psichiatria</c:v>
                </c:pt>
                <c:pt idx="3">
                  <c:v>Riabilitazione</c:v>
                </c:pt>
                <c:pt idx="4">
                  <c:v>Altri reparti</c:v>
                </c:pt>
              </c:strCache>
            </c:strRef>
          </c:cat>
          <c:val>
            <c:numRef>
              <c:f>'[Figure rapporto-appendici_finale_220424.xlsx]Grafici infografica'!$B$82:$B$86</c:f>
              <c:numCache>
                <c:formatCode>0.00%</c:formatCode>
                <c:ptCount val="5"/>
                <c:pt idx="0">
                  <c:v>0.33255723709740009</c:v>
                </c:pt>
                <c:pt idx="1">
                  <c:v>0.32402017850213427</c:v>
                </c:pt>
                <c:pt idx="2">
                  <c:v>0.12145906092355452</c:v>
                </c:pt>
                <c:pt idx="3">
                  <c:v>0.16492045013581685</c:v>
                </c:pt>
                <c:pt idx="4">
                  <c:v>5.7043073341094298E-2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03B-467E-BC3B-7E7CA313D690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103B-467E-BC3B-7E7CA313D6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103B-467E-BC3B-7E7CA313D6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103B-467E-BC3B-7E7CA313D6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103B-467E-BC3B-7E7CA313D6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103B-467E-BC3B-7E7CA313D6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'[Figure rapporto-appendici_finale_220424.xlsx]Grafici infografica'!$A$82:$A$86</c:f>
              <c:strCache>
                <c:ptCount val="5"/>
                <c:pt idx="0">
                  <c:v>NPI</c:v>
                </c:pt>
                <c:pt idx="1">
                  <c:v>Pediatria</c:v>
                </c:pt>
                <c:pt idx="2">
                  <c:v>Psichiatria</c:v>
                </c:pt>
                <c:pt idx="3">
                  <c:v>Riabilitazione</c:v>
                </c:pt>
                <c:pt idx="4">
                  <c:v>Altri reparti</c:v>
                </c:pt>
              </c:strCache>
            </c:strRef>
          </c:cat>
          <c:val>
            <c:numRef>
              <c:f>'[Figure rapporto-appendici_finale_220424.xlsx]Grafici infografica'!$C$82:$C$86</c:f>
              <c:numCache>
                <c:formatCode>0.0%</c:formatCode>
                <c:ptCount val="5"/>
                <c:pt idx="0">
                  <c:v>0.12376346449769179</c:v>
                </c:pt>
                <c:pt idx="1">
                  <c:v>0.63134754891184874</c:v>
                </c:pt>
                <c:pt idx="2">
                  <c:v>2.1982853374367993E-4</c:v>
                </c:pt>
                <c:pt idx="3">
                  <c:v>8.4853814025060453E-2</c:v>
                </c:pt>
                <c:pt idx="4">
                  <c:v>0.15981534403165532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103B-467E-BC3B-7E7CA313D6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SDO_REPARTI!$A$4</c:f>
              <c:strCache>
                <c:ptCount val="1"/>
                <c:pt idx="0">
                  <c:v>33 - NPI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(SDO_REPARTI!$D$4,SDO_REPARTI!$F$4,SDO_REPARTI!$H$4,SDO_REPARTI!$J$4,SDO_REPARTI!$L$4,SDO_REPARTI!$N$4,SDO_REPARTI!$P$4)</c:f>
              <c:numCache>
                <c:formatCode>General</c:formatCode>
                <c:ptCount val="7"/>
                <c:pt idx="0">
                  <c:v>727</c:v>
                </c:pt>
                <c:pt idx="1">
                  <c:v>737</c:v>
                </c:pt>
                <c:pt idx="2">
                  <c:v>903</c:v>
                </c:pt>
                <c:pt idx="3">
                  <c:v>1214</c:v>
                </c:pt>
                <c:pt idx="4">
                  <c:v>917</c:v>
                </c:pt>
                <c:pt idx="5">
                  <c:v>925</c:v>
                </c:pt>
                <c:pt idx="6">
                  <c:v>918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FE20-49DB-95A2-E25C6281CC8D}"/>
            </c:ext>
          </c:extLst>
        </c:ser>
        <c:ser>
          <c:idx val="1"/>
          <c:order val="1"/>
          <c:tx>
            <c:strRef>
              <c:f>SDO_REPARTI!$A$5</c:f>
              <c:strCache>
                <c:ptCount val="1"/>
                <c:pt idx="0">
                  <c:v>39 - Pediatria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(SDO_REPARTI!$D$5,SDO_REPARTI!$F$5,SDO_REPARTI!$H$5,SDO_REPARTI!$J$5,SDO_REPARTI!$L$5,SDO_REPARTI!$N$5,SDO_REPARTI!$P$5)</c:f>
              <c:numCache>
                <c:formatCode>General</c:formatCode>
                <c:ptCount val="7"/>
                <c:pt idx="0">
                  <c:v>695</c:v>
                </c:pt>
                <c:pt idx="1">
                  <c:v>813</c:v>
                </c:pt>
                <c:pt idx="2">
                  <c:v>715</c:v>
                </c:pt>
                <c:pt idx="3">
                  <c:v>759</c:v>
                </c:pt>
                <c:pt idx="4">
                  <c:v>648</c:v>
                </c:pt>
                <c:pt idx="5">
                  <c:v>1035</c:v>
                </c:pt>
                <c:pt idx="6">
                  <c:v>974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FE20-49DB-95A2-E25C6281CC8D}"/>
            </c:ext>
          </c:extLst>
        </c:ser>
        <c:ser>
          <c:idx val="2"/>
          <c:order val="2"/>
          <c:tx>
            <c:strRef>
              <c:f>SDO_REPARTI!$A$6</c:f>
              <c:strCache>
                <c:ptCount val="1"/>
                <c:pt idx="0">
                  <c:v>40 - Psichiatria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(SDO_REPARTI!$D$6,SDO_REPARTI!$F$6,SDO_REPARTI!$H$6,SDO_REPARTI!$J$6,SDO_REPARTI!$L$6,SDO_REPARTI!$N$6,SDO_REPARTI!$P$6)</c:f>
              <c:numCache>
                <c:formatCode>General</c:formatCode>
                <c:ptCount val="7"/>
                <c:pt idx="0">
                  <c:v>370</c:v>
                </c:pt>
                <c:pt idx="1">
                  <c:v>455</c:v>
                </c:pt>
                <c:pt idx="2">
                  <c:v>402</c:v>
                </c:pt>
                <c:pt idx="3">
                  <c:v>401</c:v>
                </c:pt>
                <c:pt idx="4">
                  <c:v>268</c:v>
                </c:pt>
                <c:pt idx="5">
                  <c:v>379</c:v>
                </c:pt>
                <c:pt idx="6">
                  <c:v>473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FE20-49DB-95A2-E25C6281CC8D}"/>
            </c:ext>
          </c:extLst>
        </c:ser>
        <c:ser>
          <c:idx val="3"/>
          <c:order val="3"/>
          <c:tx>
            <c:strRef>
              <c:f>SDO_REPARTI!$A$7</c:f>
              <c:strCache>
                <c:ptCount val="1"/>
                <c:pt idx="0">
                  <c:v>56 e 75 - Riab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(SDO_REPARTI!$D$7,SDO_REPARTI!$F$7,SDO_REPARTI!$H$7,SDO_REPARTI!$J$7,SDO_REPARTI!$L$7,SDO_REPARTI!$N$7,SDO_REPARTI!$P$7)</c:f>
              <c:numCache>
                <c:formatCode>General</c:formatCode>
                <c:ptCount val="7"/>
                <c:pt idx="0">
                  <c:v>713</c:v>
                </c:pt>
                <c:pt idx="1">
                  <c:v>747</c:v>
                </c:pt>
                <c:pt idx="2">
                  <c:v>718</c:v>
                </c:pt>
                <c:pt idx="3">
                  <c:v>697</c:v>
                </c:pt>
                <c:pt idx="4">
                  <c:v>307</c:v>
                </c:pt>
                <c:pt idx="5">
                  <c:v>450</c:v>
                </c:pt>
                <c:pt idx="6">
                  <c:v>506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3-FE20-49DB-95A2-E25C6281CC8D}"/>
            </c:ext>
          </c:extLst>
        </c:ser>
        <c:ser>
          <c:idx val="4"/>
          <c:order val="4"/>
          <c:tx>
            <c:strRef>
              <c:f>SDO_REPARTI!$A$8</c:f>
              <c:strCache>
                <c:ptCount val="1"/>
                <c:pt idx="0">
                  <c:v>Altri reparti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(SDO_REPARTI!$D$8,SDO_REPARTI!$F$8,SDO_REPARTI!$H$8,SDO_REPARTI!$J$8,SDO_REPARTI!$L$8,SDO_REPARTI!$N$8,SDO_REPARTI!$P$8)</c:f>
              <c:numCache>
                <c:formatCode>General</c:formatCode>
                <c:ptCount val="7"/>
                <c:pt idx="0">
                  <c:v>152</c:v>
                </c:pt>
                <c:pt idx="1">
                  <c:v>145</c:v>
                </c:pt>
                <c:pt idx="2">
                  <c:v>150</c:v>
                </c:pt>
                <c:pt idx="3">
                  <c:v>136</c:v>
                </c:pt>
                <c:pt idx="4">
                  <c:v>88</c:v>
                </c:pt>
                <c:pt idx="5">
                  <c:v>112</c:v>
                </c:pt>
                <c:pt idx="6">
                  <c:v>152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4-FE20-49DB-95A2-E25C6281C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3365039"/>
        <c:axId val="563357135"/>
      </c:lineChart>
      <c:catAx>
        <c:axId val="563365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563357135"/>
        <c:crosses val="autoZero"/>
        <c:auto val="1"/>
        <c:lblAlgn val="ctr"/>
        <c:lblOffset val="100"/>
        <c:noMultiLvlLbl val="0"/>
      </c:catAx>
      <c:valAx>
        <c:axId val="563357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563365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F</c:v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Lit>
              <c:formatCode>General</c:formatCode>
              <c:ptCount val="7"/>
              <c:pt idx="0">
                <c:v>83</c:v>
              </c:pt>
              <c:pt idx="1">
                <c:v>103</c:v>
              </c:pt>
              <c:pt idx="2">
                <c:v>84</c:v>
              </c:pt>
              <c:pt idx="3">
                <c:v>96</c:v>
              </c:pt>
              <c:pt idx="4">
                <c:v>88</c:v>
              </c:pt>
              <c:pt idx="5">
                <c:v>235</c:v>
              </c:pt>
              <c:pt idx="6">
                <c:v>277</c:v>
              </c:pt>
            </c:numLit>
          </c:val>
          <c:smooth val="1"/>
          <c:extLst>
            <c:ext xmlns:c16="http://schemas.microsoft.com/office/drawing/2014/chart" uri="{C3380CC4-5D6E-409C-BE32-E72D297353CC}">
              <c16:uniqueId val="{00000000-7D75-4C24-A1E1-015FB626CA3D}"/>
            </c:ext>
          </c:extLst>
        </c:ser>
        <c:ser>
          <c:idx val="1"/>
          <c:order val="1"/>
          <c:tx>
            <c:v>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Lit>
              <c:formatCode>General</c:formatCode>
              <c:ptCount val="7"/>
              <c:pt idx="0">
                <c:v>29</c:v>
              </c:pt>
              <c:pt idx="1">
                <c:v>27</c:v>
              </c:pt>
              <c:pt idx="2">
                <c:v>25</c:v>
              </c:pt>
              <c:pt idx="3">
                <c:v>19</c:v>
              </c:pt>
              <c:pt idx="4">
                <c:v>40</c:v>
              </c:pt>
              <c:pt idx="5">
                <c:v>38</c:v>
              </c:pt>
              <c:pt idx="6">
                <c:v>56</c:v>
              </c:pt>
            </c:numLit>
          </c:val>
          <c:smooth val="1"/>
          <c:extLst>
            <c:ext xmlns:c16="http://schemas.microsoft.com/office/drawing/2014/chart" uri="{C3380CC4-5D6E-409C-BE32-E72D297353CC}">
              <c16:uniqueId val="{00000001-7D75-4C24-A1E1-015FB626CA3D}"/>
            </c:ext>
          </c:extLst>
        </c:ser>
        <c:ser>
          <c:idx val="2"/>
          <c:order val="2"/>
          <c:tx>
            <c:v>Totale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Lit>
              <c:formatCode>General</c:formatCode>
              <c:ptCount val="7"/>
              <c:pt idx="0">
                <c:v>112</c:v>
              </c:pt>
              <c:pt idx="1">
                <c:v>130</c:v>
              </c:pt>
              <c:pt idx="2">
                <c:v>109</c:v>
              </c:pt>
              <c:pt idx="3">
                <c:v>115</c:v>
              </c:pt>
              <c:pt idx="4">
                <c:v>128</c:v>
              </c:pt>
              <c:pt idx="5">
                <c:v>273</c:v>
              </c:pt>
              <c:pt idx="6">
                <c:v>333</c:v>
              </c:pt>
            </c:numLit>
          </c:val>
          <c:smooth val="1"/>
          <c:extLst>
            <c:ext xmlns:c16="http://schemas.microsoft.com/office/drawing/2014/chart" uri="{C3380CC4-5D6E-409C-BE32-E72D297353CC}">
              <c16:uniqueId val="{00000002-7D75-4C24-A1E1-015FB626C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090383"/>
        <c:axId val="132085807"/>
      </c:lineChart>
      <c:catAx>
        <c:axId val="132090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132085807"/>
        <c:crosses val="autoZero"/>
        <c:auto val="1"/>
        <c:lblAlgn val="ctr"/>
        <c:lblOffset val="100"/>
        <c:noMultiLvlLbl val="0"/>
      </c:catAx>
      <c:valAx>
        <c:axId val="132085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132090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'[Figure rapporto-appendici_finale_220424.xlsx]Coorte TS'!$Z$1</c:f>
              <c:strCache>
                <c:ptCount val="1"/>
                <c:pt idx="0">
                  <c:v>11-13 anni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'[Figure rapporto-appendici_finale_220424.xlsx]Coorte TS'!$X$2:$X$9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'[Figure rapporto-appendici_finale_220424.xlsx]Coorte TS'!$Z$2:$Z$9</c:f>
              <c:numCache>
                <c:formatCode>General</c:formatCode>
                <c:ptCount val="7"/>
                <c:pt idx="0">
                  <c:v>9</c:v>
                </c:pt>
                <c:pt idx="1">
                  <c:v>8</c:v>
                </c:pt>
                <c:pt idx="2">
                  <c:v>6</c:v>
                </c:pt>
                <c:pt idx="3">
                  <c:v>10</c:v>
                </c:pt>
                <c:pt idx="4">
                  <c:v>20</c:v>
                </c:pt>
                <c:pt idx="5">
                  <c:v>35</c:v>
                </c:pt>
                <c:pt idx="6">
                  <c:v>24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67F0-4A36-AF07-514AFAF15D76}"/>
            </c:ext>
          </c:extLst>
        </c:ser>
        <c:ser>
          <c:idx val="2"/>
          <c:order val="2"/>
          <c:tx>
            <c:strRef>
              <c:f>'[Figure rapporto-appendici_finale_220424.xlsx]Coorte TS'!$AA$1</c:f>
              <c:strCache>
                <c:ptCount val="1"/>
                <c:pt idx="0">
                  <c:v>14-18 anni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'[Figure rapporto-appendici_finale_220424.xlsx]Coorte TS'!$X$2:$X$9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'[Figure rapporto-appendici_finale_220424.xlsx]Coorte TS'!$AA$2:$AA$9</c:f>
              <c:numCache>
                <c:formatCode>General</c:formatCode>
                <c:ptCount val="7"/>
                <c:pt idx="0">
                  <c:v>103</c:v>
                </c:pt>
                <c:pt idx="1">
                  <c:v>122</c:v>
                </c:pt>
                <c:pt idx="2">
                  <c:v>101</c:v>
                </c:pt>
                <c:pt idx="3">
                  <c:v>102</c:v>
                </c:pt>
                <c:pt idx="4">
                  <c:v>106</c:v>
                </c:pt>
                <c:pt idx="5">
                  <c:v>238</c:v>
                </c:pt>
                <c:pt idx="6">
                  <c:v>306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67F0-4A36-AF07-514AFAF15D76}"/>
            </c:ext>
          </c:extLst>
        </c:ser>
        <c:ser>
          <c:idx val="3"/>
          <c:order val="3"/>
          <c:tx>
            <c:strRef>
              <c:f>'[Figure rapporto-appendici_finale_220424.xlsx]Coorte TS'!$AB$1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'[Figure rapporto-appendici_finale_220424.xlsx]Coorte TS'!$X$2:$X$9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'[Figure rapporto-appendici_finale_220424.xlsx]Coorte TS'!$AB$2:$AB$9</c:f>
              <c:numCache>
                <c:formatCode>General</c:formatCode>
                <c:ptCount val="7"/>
                <c:pt idx="0">
                  <c:v>112</c:v>
                </c:pt>
                <c:pt idx="1">
                  <c:v>130</c:v>
                </c:pt>
                <c:pt idx="2">
                  <c:v>109</c:v>
                </c:pt>
                <c:pt idx="3">
                  <c:v>115</c:v>
                </c:pt>
                <c:pt idx="4">
                  <c:v>128</c:v>
                </c:pt>
                <c:pt idx="5">
                  <c:v>273</c:v>
                </c:pt>
                <c:pt idx="6">
                  <c:v>333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67F0-4A36-AF07-514AFAF15D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9929759"/>
        <c:axId val="189928511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'[Figure rapporto-appendici_finale_220424.xlsx]Coorte TS'!$Y$1</c15:sqref>
                        </c15:formulaRef>
                      </c:ext>
                    </c:extLst>
                    <c:strCache>
                      <c:ptCount val="1"/>
                      <c:pt idx="0">
                        <c:v>9-10 anni</c:v>
                      </c:pt>
                    </c:strCache>
                  </c:strRef>
                </c:tx>
                <c:spPr>
                  <a:ln w="28575" cap="rnd">
                    <a:solidFill>
                      <a:srgbClr val="3366CC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'[Figure rapporto-appendici_finale_220424.xlsx]Coorte TS'!$X$2:$X$9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2016</c:v>
                      </c:pt>
                      <c:pt idx="1">
                        <c:v>2017</c:v>
                      </c:pt>
                      <c:pt idx="2">
                        <c:v>2018</c:v>
                      </c:pt>
                      <c:pt idx="3">
                        <c:v>2019</c:v>
                      </c:pt>
                      <c:pt idx="4">
                        <c:v>2020</c:v>
                      </c:pt>
                      <c:pt idx="5">
                        <c:v>2021</c:v>
                      </c:pt>
                      <c:pt idx="6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'[Figure rapporto-appendici_finale_220424.xlsx]Coorte TS'!$Y$2:$Y$9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0</c:v>
                      </c:pt>
                      <c:pt idx="1">
                        <c:v>0</c:v>
                      </c:pt>
                      <c:pt idx="2">
                        <c:v>2</c:v>
                      </c:pt>
                      <c:pt idx="3">
                        <c:v>0</c:v>
                      </c:pt>
                      <c:pt idx="4">
                        <c:v>2</c:v>
                      </c:pt>
                      <c:pt idx="5">
                        <c:v>0</c:v>
                      </c:pt>
                      <c:pt idx="6">
                        <c:v>3</c:v>
                      </c:pt>
                    </c:numCache>
                  </c:numRef>
                </c:val>
                <c:smooth val="1"/>
                <c:extLst>
                  <c:ext xmlns:c16="http://schemas.microsoft.com/office/drawing/2014/chart" uri="{C3380CC4-5D6E-409C-BE32-E72D297353CC}">
                    <c16:uniqueId val="{00000003-67F0-4A36-AF07-514AFAF15D76}"/>
                  </c:ext>
                </c:extLst>
              </c15:ser>
            </c15:filteredLineSeries>
          </c:ext>
        </c:extLst>
      </c:lineChart>
      <c:catAx>
        <c:axId val="18992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189928511"/>
        <c:crosses val="autoZero"/>
        <c:auto val="1"/>
        <c:lblAlgn val="ctr"/>
        <c:lblOffset val="100"/>
        <c:noMultiLvlLbl val="0"/>
      </c:catAx>
      <c:valAx>
        <c:axId val="18992851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189929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'Coorte TS'!$AZ$2</c:f>
              <c:strCache>
                <c:ptCount val="1"/>
                <c:pt idx="0">
                  <c:v>Ambulatoriale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'Coorte TS'!$AY$4:$AY$10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'Coorte TS'!$AZ$4:$AZ$10</c:f>
              <c:numCache>
                <c:formatCode>0.0%</c:formatCode>
                <c:ptCount val="7"/>
                <c:pt idx="0">
                  <c:v>0.39285714285714285</c:v>
                </c:pt>
                <c:pt idx="1">
                  <c:v>0.43076923076923079</c:v>
                </c:pt>
                <c:pt idx="2">
                  <c:v>0.46788990825688076</c:v>
                </c:pt>
                <c:pt idx="3">
                  <c:v>0.5043478260869565</c:v>
                </c:pt>
                <c:pt idx="4">
                  <c:v>0.5390625</c:v>
                </c:pt>
                <c:pt idx="5">
                  <c:v>0.5714285714285714</c:v>
                </c:pt>
                <c:pt idx="6">
                  <c:v>0.6216216216216216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BD68-4439-9AFD-C8A3A1B18CBD}"/>
            </c:ext>
          </c:extLst>
        </c:ser>
        <c:ser>
          <c:idx val="1"/>
          <c:order val="1"/>
          <c:tx>
            <c:strRef>
              <c:f>'Coorte TS'!$BA$2</c:f>
              <c:strCache>
                <c:ptCount val="1"/>
                <c:pt idx="0">
                  <c:v>Farmaceutica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'Coorte TS'!$AY$4:$AY$10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'Coorte TS'!$BA$4:$BA$10</c:f>
              <c:numCache>
                <c:formatCode>0.0%</c:formatCode>
                <c:ptCount val="7"/>
                <c:pt idx="0">
                  <c:v>0.3125</c:v>
                </c:pt>
                <c:pt idx="1">
                  <c:v>0.31538461538461537</c:v>
                </c:pt>
                <c:pt idx="2">
                  <c:v>0.3577981651376147</c:v>
                </c:pt>
                <c:pt idx="3">
                  <c:v>0.39130434782608697</c:v>
                </c:pt>
                <c:pt idx="4">
                  <c:v>0.34375</c:v>
                </c:pt>
                <c:pt idx="5">
                  <c:v>0.43956043956043955</c:v>
                </c:pt>
                <c:pt idx="6">
                  <c:v>0.51951951951951947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BD68-4439-9AFD-C8A3A1B18CBD}"/>
            </c:ext>
          </c:extLst>
        </c:ser>
        <c:ser>
          <c:idx val="2"/>
          <c:order val="2"/>
          <c:tx>
            <c:strRef>
              <c:f>'Coorte TS'!$BB$2</c:f>
              <c:strCache>
                <c:ptCount val="1"/>
                <c:pt idx="0">
                  <c:v>PS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'Coorte TS'!$AY$4:$AY$10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'Coorte TS'!$BB$4:$BB$10</c:f>
              <c:numCache>
                <c:formatCode>0.0%</c:formatCode>
                <c:ptCount val="7"/>
                <c:pt idx="0">
                  <c:v>0.75</c:v>
                </c:pt>
                <c:pt idx="1">
                  <c:v>0.7615384615384615</c:v>
                </c:pt>
                <c:pt idx="2">
                  <c:v>0.70642201834862384</c:v>
                </c:pt>
                <c:pt idx="3">
                  <c:v>0.80869565217391304</c:v>
                </c:pt>
                <c:pt idx="4">
                  <c:v>0.703125</c:v>
                </c:pt>
                <c:pt idx="5">
                  <c:v>0.706959706959707</c:v>
                </c:pt>
                <c:pt idx="6">
                  <c:v>0.71771771771771775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BD68-4439-9AFD-C8A3A1B18CBD}"/>
            </c:ext>
          </c:extLst>
        </c:ser>
        <c:ser>
          <c:idx val="3"/>
          <c:order val="3"/>
          <c:tx>
            <c:strRef>
              <c:f>'Coorte TS'!$BC$2</c:f>
              <c:strCache>
                <c:ptCount val="1"/>
                <c:pt idx="0">
                  <c:v>SDO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'Coorte TS'!$AY$4:$AY$10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'Coorte TS'!$BC$4:$BC$10</c:f>
              <c:numCache>
                <c:formatCode>0.0%</c:formatCode>
                <c:ptCount val="7"/>
                <c:pt idx="0">
                  <c:v>0.4017857142857143</c:v>
                </c:pt>
                <c:pt idx="1">
                  <c:v>0.35384615384615387</c:v>
                </c:pt>
                <c:pt idx="2">
                  <c:v>0.27522935779816515</c:v>
                </c:pt>
                <c:pt idx="3">
                  <c:v>0.44347826086956521</c:v>
                </c:pt>
                <c:pt idx="4">
                  <c:v>0.3046875</c:v>
                </c:pt>
                <c:pt idx="5">
                  <c:v>0.29304029304029305</c:v>
                </c:pt>
                <c:pt idx="6">
                  <c:v>0.37537537537537535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3-BD68-4439-9AFD-C8A3A1B18CBD}"/>
            </c:ext>
          </c:extLst>
        </c:ser>
        <c:ser>
          <c:idx val="4"/>
          <c:order val="4"/>
          <c:tx>
            <c:strRef>
              <c:f>'Coorte TS'!$BD$2</c:f>
              <c:strCache>
                <c:ptCount val="1"/>
                <c:pt idx="0">
                  <c:v>Residenzialità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'Coorte TS'!$AY$4:$AY$10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'Coorte TS'!$BD$4:$BD$10</c:f>
              <c:numCache>
                <c:formatCode>0.0%</c:formatCode>
                <c:ptCount val="7"/>
                <c:pt idx="0">
                  <c:v>3.5714285714285712E-2</c:v>
                </c:pt>
                <c:pt idx="1">
                  <c:v>0</c:v>
                </c:pt>
                <c:pt idx="2">
                  <c:v>2.7522935779816515E-2</c:v>
                </c:pt>
                <c:pt idx="3">
                  <c:v>1.7391304347826087E-2</c:v>
                </c:pt>
                <c:pt idx="4">
                  <c:v>3.125E-2</c:v>
                </c:pt>
                <c:pt idx="5">
                  <c:v>1.8315018315018316E-2</c:v>
                </c:pt>
                <c:pt idx="6">
                  <c:v>3.6036036036036036E-2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4-BD68-4439-9AFD-C8A3A1B18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01867103"/>
        <c:axId val="2001867519"/>
      </c:lineChart>
      <c:catAx>
        <c:axId val="2001867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2001867519"/>
        <c:crosses val="autoZero"/>
        <c:auto val="1"/>
        <c:lblAlgn val="ctr"/>
        <c:lblOffset val="100"/>
        <c:noMultiLvlLbl val="0"/>
      </c:catAx>
      <c:valAx>
        <c:axId val="2001867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2001867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'Coorte TS'!$BH$2</c:f>
              <c:strCache>
                <c:ptCount val="1"/>
                <c:pt idx="0">
                  <c:v>Ambulatoriale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'Coorte TS'!$BG$4:$BG$9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  <c:extLst/>
            </c:numRef>
          </c:cat>
          <c:val>
            <c:numRef>
              <c:f>'Coorte TS'!$BH$4:$BH$9</c:f>
              <c:numCache>
                <c:formatCode>0.0%</c:formatCode>
                <c:ptCount val="6"/>
                <c:pt idx="0">
                  <c:v>0.6428571428571429</c:v>
                </c:pt>
                <c:pt idx="1">
                  <c:v>0.72307692307692306</c:v>
                </c:pt>
                <c:pt idx="2">
                  <c:v>0.8165137614678899</c:v>
                </c:pt>
                <c:pt idx="3">
                  <c:v>0.79130434782608694</c:v>
                </c:pt>
                <c:pt idx="4">
                  <c:v>0.84375</c:v>
                </c:pt>
                <c:pt idx="5">
                  <c:v>0.90109890109890112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FDD7-4C0D-9E0C-9919DF29A2ED}"/>
            </c:ext>
          </c:extLst>
        </c:ser>
        <c:ser>
          <c:idx val="1"/>
          <c:order val="1"/>
          <c:tx>
            <c:strRef>
              <c:f>'Coorte TS'!$BI$2</c:f>
              <c:strCache>
                <c:ptCount val="1"/>
                <c:pt idx="0">
                  <c:v>Farmaceutica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'Coorte TS'!$BG$4:$BG$9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  <c:extLst/>
            </c:numRef>
          </c:cat>
          <c:val>
            <c:numRef>
              <c:f>'Coorte TS'!$BI$4:$BI$9</c:f>
              <c:numCache>
                <c:formatCode>0.0%</c:formatCode>
                <c:ptCount val="6"/>
                <c:pt idx="0">
                  <c:v>0.5803571428571429</c:v>
                </c:pt>
                <c:pt idx="1">
                  <c:v>0.57692307692307687</c:v>
                </c:pt>
                <c:pt idx="2">
                  <c:v>0.58715596330275233</c:v>
                </c:pt>
                <c:pt idx="3">
                  <c:v>0.66086956521739126</c:v>
                </c:pt>
                <c:pt idx="4">
                  <c:v>0.65625</c:v>
                </c:pt>
                <c:pt idx="5">
                  <c:v>0.73260073260073255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FDD7-4C0D-9E0C-9919DF29A2ED}"/>
            </c:ext>
          </c:extLst>
        </c:ser>
        <c:ser>
          <c:idx val="2"/>
          <c:order val="2"/>
          <c:tx>
            <c:strRef>
              <c:f>'Coorte TS'!$BJ$2</c:f>
              <c:strCache>
                <c:ptCount val="1"/>
                <c:pt idx="0">
                  <c:v>PS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'Coorte TS'!$BG$4:$BG$9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  <c:extLst/>
            </c:numRef>
          </c:cat>
          <c:val>
            <c:numRef>
              <c:f>'Coorte TS'!$BJ$4:$BJ$9</c:f>
              <c:numCache>
                <c:formatCode>0.0%</c:formatCode>
                <c:ptCount val="6"/>
                <c:pt idx="0">
                  <c:v>0.5446428571428571</c:v>
                </c:pt>
                <c:pt idx="1">
                  <c:v>0.64615384615384619</c:v>
                </c:pt>
                <c:pt idx="2">
                  <c:v>0.61467889908256879</c:v>
                </c:pt>
                <c:pt idx="3">
                  <c:v>0.55652173913043479</c:v>
                </c:pt>
                <c:pt idx="4">
                  <c:v>0.515625</c:v>
                </c:pt>
                <c:pt idx="5">
                  <c:v>0.59340659340659341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FDD7-4C0D-9E0C-9919DF29A2ED}"/>
            </c:ext>
          </c:extLst>
        </c:ser>
        <c:ser>
          <c:idx val="3"/>
          <c:order val="3"/>
          <c:tx>
            <c:strRef>
              <c:f>'Coorte TS'!$BK$2</c:f>
              <c:strCache>
                <c:ptCount val="1"/>
                <c:pt idx="0">
                  <c:v>SDO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'Coorte TS'!$BG$4:$BG$9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  <c:extLst/>
            </c:numRef>
          </c:cat>
          <c:val>
            <c:numRef>
              <c:f>'Coorte TS'!$BK$4:$BK$9</c:f>
              <c:numCache>
                <c:formatCode>0.0%</c:formatCode>
                <c:ptCount val="6"/>
                <c:pt idx="0">
                  <c:v>0.4732142857142857</c:v>
                </c:pt>
                <c:pt idx="1">
                  <c:v>0.48461538461538461</c:v>
                </c:pt>
                <c:pt idx="2">
                  <c:v>0.44036697247706424</c:v>
                </c:pt>
                <c:pt idx="3">
                  <c:v>0.44347826086956521</c:v>
                </c:pt>
                <c:pt idx="4">
                  <c:v>0.6171875</c:v>
                </c:pt>
                <c:pt idx="5">
                  <c:v>0.56043956043956045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3-FDD7-4C0D-9E0C-9919DF29A2ED}"/>
            </c:ext>
          </c:extLst>
        </c:ser>
        <c:ser>
          <c:idx val="4"/>
          <c:order val="4"/>
          <c:tx>
            <c:strRef>
              <c:f>'Coorte TS'!$BL$2</c:f>
              <c:strCache>
                <c:ptCount val="1"/>
                <c:pt idx="0">
                  <c:v>Residenzialità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'Coorte TS'!$BG$4:$BG$9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  <c:extLst/>
            </c:numRef>
          </c:cat>
          <c:val>
            <c:numRef>
              <c:f>'Coorte TS'!$BL$4:$BL$9</c:f>
              <c:numCache>
                <c:formatCode>0.0%</c:formatCode>
                <c:ptCount val="6"/>
                <c:pt idx="0">
                  <c:v>9.8214285714285712E-2</c:v>
                </c:pt>
                <c:pt idx="1">
                  <c:v>0.1076923076923077</c:v>
                </c:pt>
                <c:pt idx="2">
                  <c:v>0.13761467889908258</c:v>
                </c:pt>
                <c:pt idx="3">
                  <c:v>0.21739130434782608</c:v>
                </c:pt>
                <c:pt idx="4">
                  <c:v>0.234375</c:v>
                </c:pt>
                <c:pt idx="5">
                  <c:v>0.19413919413919414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4-FDD7-4C0D-9E0C-9919DF29A2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01867103"/>
        <c:axId val="2001867519"/>
      </c:lineChart>
      <c:catAx>
        <c:axId val="2001867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2001867519"/>
        <c:crosses val="autoZero"/>
        <c:auto val="1"/>
        <c:lblAlgn val="ctr"/>
        <c:lblOffset val="100"/>
        <c:noMultiLvlLbl val="0"/>
      </c:catAx>
      <c:valAx>
        <c:axId val="2001867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2001867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'Grafici infografica'!$B$1</c:f>
              <c:strCache>
                <c:ptCount val="1"/>
                <c:pt idx="0">
                  <c:v>Almeno un contatto con il SSR</c:v>
                </c:pt>
              </c:strCache>
            </c:strRef>
          </c:tx>
          <c:spPr>
            <a:ln w="22225" cap="rnd">
              <a:solidFill>
                <a:srgbClr val="7030A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7030A0"/>
              </a:solidFill>
              <a:ln w="31750">
                <a:solidFill>
                  <a:srgbClr val="7030A0"/>
                </a:solidFill>
                <a:miter lim="800000"/>
              </a:ln>
              <a:effectLst/>
            </c:spPr>
          </c:marker>
          <c:dLbls>
            <c:dLbl>
              <c:idx val="4"/>
              <c:layout>
                <c:manualLayout>
                  <c:x val="-4.6026345965052007E-2"/>
                  <c:y val="3.41581383437936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16C-4859-8D35-4CD2727A4BA0}"/>
                </c:ext>
              </c:extLst>
            </c:dLbl>
            <c:dLbl>
              <c:idx val="5"/>
              <c:layout>
                <c:manualLayout>
                  <c:x val="-5.4902453673008028E-2"/>
                  <c:y val="-6.05978847528966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6C-4859-8D35-4CD2727A4B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'Grafici infografica'!$A$2:$A$8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'Grafici infografica'!$B$2:$B$8</c:f>
              <c:numCache>
                <c:formatCode>_-* #,##0_-;\-* #,##0_-;_-* "-"??_-;_-@_-</c:formatCode>
                <c:ptCount val="7"/>
                <c:pt idx="0">
                  <c:v>135509</c:v>
                </c:pt>
                <c:pt idx="1">
                  <c:v>137546</c:v>
                </c:pt>
                <c:pt idx="2">
                  <c:v>142060</c:v>
                </c:pt>
                <c:pt idx="3">
                  <c:v>143576</c:v>
                </c:pt>
                <c:pt idx="4">
                  <c:v>114024</c:v>
                </c:pt>
                <c:pt idx="5">
                  <c:v>130237</c:v>
                </c:pt>
                <c:pt idx="6">
                  <c:v>137444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B16C-4859-8D35-4CD2727A4B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5691920"/>
        <c:axId val="535697680"/>
      </c:lineChart>
      <c:catAx>
        <c:axId val="53569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535697680"/>
        <c:crosses val="autoZero"/>
        <c:auto val="1"/>
        <c:lblAlgn val="ctr"/>
        <c:lblOffset val="100"/>
        <c:noMultiLvlLbl val="0"/>
      </c:catAx>
      <c:valAx>
        <c:axId val="535697680"/>
        <c:scaling>
          <c:orientation val="minMax"/>
          <c:max val="150000"/>
          <c:min val="11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5356919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'Grafici infografica'!$A$102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'Grafici infografica'!$B$100:$E$101</c:f>
              <c:multiLvlStrCache>
                <c:ptCount val="4"/>
                <c:lvl>
                  <c:pt idx="0">
                    <c:v>Giallo</c:v>
                  </c:pt>
                  <c:pt idx="1">
                    <c:v>Rosso</c:v>
                  </c:pt>
                  <c:pt idx="2">
                    <c:v>Giallo</c:v>
                  </c:pt>
                  <c:pt idx="3">
                    <c:v>Rosso</c:v>
                  </c:pt>
                </c:lvl>
                <c:lvl>
                  <c:pt idx="0">
                    <c:v>Disturbi psichiatrici</c:v>
                  </c:pt>
                  <c:pt idx="2">
                    <c:v>Disturbi neurologici</c:v>
                  </c:pt>
                </c:lvl>
              </c:multiLvlStrCache>
            </c:multiLvlStrRef>
          </c:cat>
          <c:val>
            <c:numRef>
              <c:f>'Grafici infografica'!$B$102:$E$102</c:f>
              <c:numCache>
                <c:formatCode>General</c:formatCode>
                <c:ptCount val="4"/>
                <c:pt idx="0">
                  <c:v>1859</c:v>
                </c:pt>
                <c:pt idx="1">
                  <c:v>74</c:v>
                </c:pt>
                <c:pt idx="2">
                  <c:v>1417</c:v>
                </c:pt>
                <c:pt idx="3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88-4B58-96A4-9C8511D7328D}"/>
            </c:ext>
          </c:extLst>
        </c:ser>
        <c:ser>
          <c:idx val="1"/>
          <c:order val="1"/>
          <c:tx>
            <c:strRef>
              <c:f>'Grafici infografica'!$A$103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'Grafici infografica'!$B$100:$E$101</c:f>
              <c:multiLvlStrCache>
                <c:ptCount val="4"/>
                <c:lvl>
                  <c:pt idx="0">
                    <c:v>Giallo</c:v>
                  </c:pt>
                  <c:pt idx="1">
                    <c:v>Rosso</c:v>
                  </c:pt>
                  <c:pt idx="2">
                    <c:v>Giallo</c:v>
                  </c:pt>
                  <c:pt idx="3">
                    <c:v>Rosso</c:v>
                  </c:pt>
                </c:lvl>
                <c:lvl>
                  <c:pt idx="0">
                    <c:v>Disturbi psichiatrici</c:v>
                  </c:pt>
                  <c:pt idx="2">
                    <c:v>Disturbi neurologici</c:v>
                  </c:pt>
                </c:lvl>
              </c:multiLvlStrCache>
            </c:multiLvlStrRef>
          </c:cat>
          <c:val>
            <c:numRef>
              <c:f>'Grafici infografica'!$B$103:$E$103</c:f>
              <c:numCache>
                <c:formatCode>General</c:formatCode>
                <c:ptCount val="4"/>
                <c:pt idx="0">
                  <c:v>2535</c:v>
                </c:pt>
                <c:pt idx="1">
                  <c:v>136</c:v>
                </c:pt>
                <c:pt idx="2">
                  <c:v>1667</c:v>
                </c:pt>
                <c:pt idx="3">
                  <c:v>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88-4B58-96A4-9C8511D7328D}"/>
            </c:ext>
          </c:extLst>
        </c:ser>
        <c:ser>
          <c:idx val="2"/>
          <c:order val="2"/>
          <c:tx>
            <c:strRef>
              <c:f>'Grafici infografica'!$A$104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'Grafici infografica'!$B$100:$E$101</c:f>
              <c:multiLvlStrCache>
                <c:ptCount val="4"/>
                <c:lvl>
                  <c:pt idx="0">
                    <c:v>Giallo</c:v>
                  </c:pt>
                  <c:pt idx="1">
                    <c:v>Rosso</c:v>
                  </c:pt>
                  <c:pt idx="2">
                    <c:v>Giallo</c:v>
                  </c:pt>
                  <c:pt idx="3">
                    <c:v>Rosso</c:v>
                  </c:pt>
                </c:lvl>
                <c:lvl>
                  <c:pt idx="0">
                    <c:v>Disturbi psichiatrici</c:v>
                  </c:pt>
                  <c:pt idx="2">
                    <c:v>Disturbi neurologici</c:v>
                  </c:pt>
                </c:lvl>
              </c:multiLvlStrCache>
            </c:multiLvlStrRef>
          </c:cat>
          <c:val>
            <c:numRef>
              <c:f>'Grafici infografica'!$B$104:$E$104</c:f>
              <c:numCache>
                <c:formatCode>General</c:formatCode>
                <c:ptCount val="4"/>
                <c:pt idx="0">
                  <c:v>2981</c:v>
                </c:pt>
                <c:pt idx="1">
                  <c:v>135</c:v>
                </c:pt>
                <c:pt idx="2">
                  <c:v>1724</c:v>
                </c:pt>
                <c:pt idx="3">
                  <c:v>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88-4B58-96A4-9C8511D732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2953200"/>
        <c:axId val="342956112"/>
      </c:barChart>
      <c:catAx>
        <c:axId val="3429532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342956112"/>
        <c:crosses val="autoZero"/>
        <c:auto val="1"/>
        <c:lblAlgn val="ctr"/>
        <c:lblOffset val="100"/>
        <c:noMultiLvlLbl val="0"/>
      </c:catAx>
      <c:valAx>
        <c:axId val="342956112"/>
        <c:scaling>
          <c:orientation val="minMax"/>
          <c:max val="3200"/>
          <c:min val="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4295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FARMACEUTICA_TERRITORIALE!$A$42</c:f>
              <c:strCache>
                <c:ptCount val="1"/>
                <c:pt idx="0">
                  <c:v>N03 (Antiepilettici)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(FARMACEUTICA_TERRITORIALE!$U$42,FARMACEUTICA_TERRITORIALE!$AJ$42,FARMACEUTICA_TERRITORIALE!$AY$42,FARMACEUTICA_TERRITORIALE!$BN$42,FARMACEUTICA_TERRITORIALE!$CC$42,FARMACEUTICA_TERRITORIALE!$CR$42,FARMACEUTICA_TERRITORIALE!$DG$42)</c:f>
              <c:numCache>
                <c:formatCode>0</c:formatCode>
                <c:ptCount val="7"/>
                <c:pt idx="0">
                  <c:v>7041</c:v>
                </c:pt>
                <c:pt idx="1">
                  <c:v>6988</c:v>
                </c:pt>
                <c:pt idx="2">
                  <c:v>7123</c:v>
                </c:pt>
                <c:pt idx="3">
                  <c:v>7144</c:v>
                </c:pt>
                <c:pt idx="4">
                  <c:v>6935</c:v>
                </c:pt>
                <c:pt idx="5">
                  <c:v>7157</c:v>
                </c:pt>
                <c:pt idx="6">
                  <c:v>7453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F32E-4C19-B539-04D0858C4186}"/>
            </c:ext>
          </c:extLst>
        </c:ser>
        <c:ser>
          <c:idx val="1"/>
          <c:order val="1"/>
          <c:tx>
            <c:strRef>
              <c:f>FARMACEUTICA_TERRITORIALE!$A$43</c:f>
              <c:strCache>
                <c:ptCount val="1"/>
                <c:pt idx="0">
                  <c:v>N05A (Antipsicotici escluso il litio)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(FARMACEUTICA_TERRITORIALE!$U$43,FARMACEUTICA_TERRITORIALE!$AJ$43,FARMACEUTICA_TERRITORIALE!$AY$43,FARMACEUTICA_TERRITORIALE!$BN$43,FARMACEUTICA_TERRITORIALE!$CC$43,FARMACEUTICA_TERRITORIALE!$CR$43,FARMACEUTICA_TERRITORIALE!$DG$43)</c:f>
              <c:numCache>
                <c:formatCode>0</c:formatCode>
                <c:ptCount val="7"/>
                <c:pt idx="0">
                  <c:v>2700</c:v>
                </c:pt>
                <c:pt idx="1">
                  <c:v>3035</c:v>
                </c:pt>
                <c:pt idx="2">
                  <c:v>3239</c:v>
                </c:pt>
                <c:pt idx="3">
                  <c:v>3520</c:v>
                </c:pt>
                <c:pt idx="4">
                  <c:v>3674</c:v>
                </c:pt>
                <c:pt idx="5">
                  <c:v>4699</c:v>
                </c:pt>
                <c:pt idx="6">
                  <c:v>5425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F32E-4C19-B539-04D0858C4186}"/>
            </c:ext>
          </c:extLst>
        </c:ser>
        <c:ser>
          <c:idx val="2"/>
          <c:order val="2"/>
          <c:tx>
            <c:strRef>
              <c:f>FARMACEUTICA_TERRITORIALE!$A$44</c:f>
              <c:strCache>
                <c:ptCount val="1"/>
                <c:pt idx="0">
                  <c:v>N05AN01 (Litio)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(FARMACEUTICA_TERRITORIALE!$U$44,FARMACEUTICA_TERRITORIALE!$AJ$44,FARMACEUTICA_TERRITORIALE!$AY$44,FARMACEUTICA_TERRITORIALE!$BN$44,FARMACEUTICA_TERRITORIALE!$CC$44,FARMACEUTICA_TERRITORIALE!$CR$44,FARMACEUTICA_TERRITORIALE!$DG$44)</c:f>
              <c:numCache>
                <c:formatCode>0</c:formatCode>
                <c:ptCount val="7"/>
                <c:pt idx="0">
                  <c:v>149</c:v>
                </c:pt>
                <c:pt idx="1">
                  <c:v>154</c:v>
                </c:pt>
                <c:pt idx="2">
                  <c:v>162</c:v>
                </c:pt>
                <c:pt idx="3">
                  <c:v>237</c:v>
                </c:pt>
                <c:pt idx="4">
                  <c:v>223</c:v>
                </c:pt>
                <c:pt idx="5">
                  <c:v>238</c:v>
                </c:pt>
                <c:pt idx="6">
                  <c:v>237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F32E-4C19-B539-04D0858C4186}"/>
            </c:ext>
          </c:extLst>
        </c:ser>
        <c:ser>
          <c:idx val="3"/>
          <c:order val="3"/>
          <c:tx>
            <c:strRef>
              <c:f>FARMACEUTICA_TERRITORIALE!$A$45</c:f>
              <c:strCache>
                <c:ptCount val="1"/>
                <c:pt idx="0">
                  <c:v>N06A (Antidepressivi)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(FARMACEUTICA_TERRITORIALE!$U$45,FARMACEUTICA_TERRITORIALE!$AJ$45,FARMACEUTICA_TERRITORIALE!$AY$45,FARMACEUTICA_TERRITORIALE!$BN$45,FARMACEUTICA_TERRITORIALE!$CC$45,FARMACEUTICA_TERRITORIALE!$CR$45,FARMACEUTICA_TERRITORIALE!$DG$45)</c:f>
              <c:numCache>
                <c:formatCode>0</c:formatCode>
                <c:ptCount val="7"/>
                <c:pt idx="0">
                  <c:v>2684</c:v>
                </c:pt>
                <c:pt idx="1">
                  <c:v>2727</c:v>
                </c:pt>
                <c:pt idx="2">
                  <c:v>3079</c:v>
                </c:pt>
                <c:pt idx="3">
                  <c:v>3384</c:v>
                </c:pt>
                <c:pt idx="4">
                  <c:v>3297</c:v>
                </c:pt>
                <c:pt idx="5">
                  <c:v>4818</c:v>
                </c:pt>
                <c:pt idx="6">
                  <c:v>5934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3-F32E-4C19-B539-04D0858C4186}"/>
            </c:ext>
          </c:extLst>
        </c:ser>
        <c:ser>
          <c:idx val="4"/>
          <c:order val="4"/>
          <c:tx>
            <c:strRef>
              <c:f>FARMACEUTICA_TERRITORIALE!$A$46</c:f>
              <c:strCache>
                <c:ptCount val="1"/>
                <c:pt idx="0">
                  <c:v>N06B (Psicostimolanti)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(FARMACEUTICA_TERRITORIALE!$U$46,FARMACEUTICA_TERRITORIALE!$AJ$46,FARMACEUTICA_TERRITORIALE!$AY$46,FARMACEUTICA_TERRITORIALE!$BN$46,FARMACEUTICA_TERRITORIALE!$CC$46,FARMACEUTICA_TERRITORIALE!$CR$46,FARMACEUTICA_TERRITORIALE!$DG$46)</c:f>
              <c:numCache>
                <c:formatCode>0</c:formatCode>
                <c:ptCount val="7"/>
                <c:pt idx="0">
                  <c:v>698</c:v>
                </c:pt>
                <c:pt idx="1">
                  <c:v>791</c:v>
                </c:pt>
                <c:pt idx="2">
                  <c:v>940</c:v>
                </c:pt>
                <c:pt idx="3">
                  <c:v>1071</c:v>
                </c:pt>
                <c:pt idx="4">
                  <c:v>976</c:v>
                </c:pt>
                <c:pt idx="5">
                  <c:v>1033</c:v>
                </c:pt>
                <c:pt idx="6">
                  <c:v>1119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4-F32E-4C19-B539-04D0858C4186}"/>
            </c:ext>
          </c:extLst>
        </c:ser>
        <c:ser>
          <c:idx val="5"/>
          <c:order val="5"/>
          <c:tx>
            <c:strRef>
              <c:f>FARMACEUTICA_TERRITORIALE!$A$47</c:f>
              <c:strCache>
                <c:ptCount val="1"/>
                <c:pt idx="0">
                  <c:v>Altro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(FARMACEUTICA_TERRITORIALE!$U$47,FARMACEUTICA_TERRITORIALE!$AJ$47,FARMACEUTICA_TERRITORIALE!$AY$47,FARMACEUTICA_TERRITORIALE!$BN$47,FARMACEUTICA_TERRITORIALE!$CC$47,FARMACEUTICA_TERRITORIALE!$CR$47,FARMACEUTICA_TERRITORIALE!$DG$47)</c:f>
              <c:numCache>
                <c:formatCode>0</c:formatCode>
                <c:ptCount val="7"/>
                <c:pt idx="0">
                  <c:v>435</c:v>
                </c:pt>
                <c:pt idx="1">
                  <c:v>503</c:v>
                </c:pt>
                <c:pt idx="2">
                  <c:v>535</c:v>
                </c:pt>
                <c:pt idx="3">
                  <c:v>664</c:v>
                </c:pt>
                <c:pt idx="4">
                  <c:v>670</c:v>
                </c:pt>
                <c:pt idx="5">
                  <c:v>885</c:v>
                </c:pt>
                <c:pt idx="6">
                  <c:v>1204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5-F32E-4C19-B539-04D0858C4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0163151"/>
        <c:axId val="770161903"/>
      </c:lineChart>
      <c:catAx>
        <c:axId val="7701631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770161903"/>
        <c:crosses val="autoZero"/>
        <c:auto val="1"/>
        <c:lblAlgn val="ctr"/>
        <c:lblOffset val="100"/>
        <c:noMultiLvlLbl val="0"/>
      </c:catAx>
      <c:valAx>
        <c:axId val="7701619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770163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687831890299105E-2"/>
          <c:y val="0.80775228762441442"/>
          <c:w val="0.89742054653920711"/>
          <c:h val="0.178219588011292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297A38"/>
            </a:solidFill>
            <a:ln>
              <a:noFill/>
            </a:ln>
            <a:effectLst/>
          </c:spPr>
          <c:invertIfNegative val="0"/>
          <c:cat>
            <c:strRef>
              <c:f>'tab rias'!$A$17:$A$21</c:f>
              <c:strCache>
                <c:ptCount val="5"/>
                <c:pt idx="0">
                  <c:v>0-2 anni</c:v>
                </c:pt>
                <c:pt idx="1">
                  <c:v>3-5 anni</c:v>
                </c:pt>
                <c:pt idx="2">
                  <c:v>6-10 anni</c:v>
                </c:pt>
                <c:pt idx="3">
                  <c:v>11-13 anni</c:v>
                </c:pt>
                <c:pt idx="4">
                  <c:v>14-18 anni</c:v>
                </c:pt>
              </c:strCache>
            </c:strRef>
          </c:cat>
          <c:val>
            <c:numRef>
              <c:f>'tab rias'!$J$17:$J$21</c:f>
              <c:numCache>
                <c:formatCode>0%</c:formatCode>
                <c:ptCount val="5"/>
                <c:pt idx="0">
                  <c:v>-0.20049707536473468</c:v>
                </c:pt>
                <c:pt idx="1">
                  <c:v>-0.16634486188875802</c:v>
                </c:pt>
                <c:pt idx="2">
                  <c:v>-6.7229095356038437E-2</c:v>
                </c:pt>
                <c:pt idx="3">
                  <c:v>6.6039363399801598E-2</c:v>
                </c:pt>
                <c:pt idx="4">
                  <c:v>6.718889509542178E-2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CA-432D-AED0-2BF85A4E2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3373648"/>
        <c:axId val="443370368"/>
      </c:barChart>
      <c:catAx>
        <c:axId val="44337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443370368"/>
        <c:crosses val="autoZero"/>
        <c:auto val="1"/>
        <c:lblAlgn val="ctr"/>
        <c:lblOffset val="100"/>
        <c:noMultiLvlLbl val="0"/>
      </c:catAx>
      <c:valAx>
        <c:axId val="44337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443373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'U.O.33'!$J$100</c:f>
              <c:strCache>
                <c:ptCount val="1"/>
                <c:pt idx="0">
                  <c:v>Maschi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'U.O.33'!$I$102:$I$108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'U.O.33'!$J$102:$J$108</c:f>
              <c:numCache>
                <c:formatCode>0.00</c:formatCode>
                <c:ptCount val="7"/>
                <c:pt idx="0">
                  <c:v>72.811793346786345</c:v>
                </c:pt>
                <c:pt idx="1">
                  <c:v>74.777377423937978</c:v>
                </c:pt>
                <c:pt idx="2">
                  <c:v>76.972371990815432</c:v>
                </c:pt>
                <c:pt idx="3">
                  <c:v>78.601161789392449</c:v>
                </c:pt>
                <c:pt idx="4">
                  <c:v>66.970917569136049</c:v>
                </c:pt>
                <c:pt idx="5">
                  <c:v>74.445981803534607</c:v>
                </c:pt>
                <c:pt idx="6">
                  <c:v>76.624800282508943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FE8E-435D-AADF-86720F166FC1}"/>
            </c:ext>
          </c:extLst>
        </c:ser>
        <c:ser>
          <c:idx val="1"/>
          <c:order val="1"/>
          <c:tx>
            <c:strRef>
              <c:f>'U.O.33'!$K$100</c:f>
              <c:strCache>
                <c:ptCount val="1"/>
                <c:pt idx="0">
                  <c:v>Femmine</c:v>
                </c:pt>
              </c:strCache>
            </c:strRef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none"/>
          </c:marker>
          <c:cat>
            <c:numRef>
              <c:f>'U.O.33'!$I$102:$I$108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'U.O.33'!$K$102:$K$108</c:f>
              <c:numCache>
                <c:formatCode>0.00</c:formatCode>
                <c:ptCount val="7"/>
                <c:pt idx="0">
                  <c:v>48.184014843826681</c:v>
                </c:pt>
                <c:pt idx="1">
                  <c:v>49.239605754537834</c:v>
                </c:pt>
                <c:pt idx="2">
                  <c:v>50.178644754168772</c:v>
                </c:pt>
                <c:pt idx="3">
                  <c:v>51.121816766957934</c:v>
                </c:pt>
                <c:pt idx="4">
                  <c:v>43.975505613396855</c:v>
                </c:pt>
                <c:pt idx="5">
                  <c:v>51.196037434441962</c:v>
                </c:pt>
                <c:pt idx="6">
                  <c:v>53.783543689735609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FE8E-435D-AADF-86720F166FC1}"/>
            </c:ext>
          </c:extLst>
        </c:ser>
        <c:ser>
          <c:idx val="2"/>
          <c:order val="2"/>
          <c:tx>
            <c:strRef>
              <c:f>'U.O.33'!$L$100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'U.O.33'!$I$102:$I$108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'U.O.33'!$L$102:$L$108</c:f>
              <c:numCache>
                <c:formatCode>0.00</c:formatCode>
                <c:ptCount val="7"/>
                <c:pt idx="0">
                  <c:v>60.891154904406001</c:v>
                </c:pt>
                <c:pt idx="1">
                  <c:v>62.409090831581231</c:v>
                </c:pt>
                <c:pt idx="2">
                  <c:v>63.99251417168589</c:v>
                </c:pt>
                <c:pt idx="3">
                  <c:v>65.285672671839393</c:v>
                </c:pt>
                <c:pt idx="4">
                  <c:v>55.824464004240532</c:v>
                </c:pt>
                <c:pt idx="5">
                  <c:v>63.174796912400176</c:v>
                </c:pt>
                <c:pt idx="6">
                  <c:v>65.54914719569409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FE8E-435D-AADF-86720F166F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9681231"/>
        <c:axId val="639680399"/>
      </c:lineChart>
      <c:catAx>
        <c:axId val="6396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0399"/>
        <c:crosses val="autoZero"/>
        <c:auto val="1"/>
        <c:lblAlgn val="ctr"/>
        <c:lblOffset val="100"/>
        <c:noMultiLvlLbl val="0"/>
      </c:catAx>
      <c:valAx>
        <c:axId val="639680399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1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'[Figure rapporto-appendici_finale_220424.xlsx]FARMACEUTICA_TERRITORIALE'!$J$100</c:f>
              <c:strCache>
                <c:ptCount val="1"/>
                <c:pt idx="0">
                  <c:v>Maschi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'[Figure rapporto-appendici_finale_220424.xlsx]FARMACEUTICA_TERRITORIALE'!$I$101:$I$108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'[Figure rapporto-appendici_finale_220424.xlsx]FARMACEUTICA_TERRITORIALE'!$J$101:$J$108</c:f>
              <c:numCache>
                <c:formatCode>0.00</c:formatCode>
                <c:ptCount val="7"/>
                <c:pt idx="0">
                  <c:v>7.2168372408093298</c:v>
                </c:pt>
                <c:pt idx="1">
                  <c:v>7.4852328953445175</c:v>
                </c:pt>
                <c:pt idx="2">
                  <c:v>7.8807291337517613</c:v>
                </c:pt>
                <c:pt idx="3">
                  <c:v>8.3543401802437725</c:v>
                </c:pt>
                <c:pt idx="4">
                  <c:v>8.1326582061454022</c:v>
                </c:pt>
                <c:pt idx="5">
                  <c:v>8.8479061320904986</c:v>
                </c:pt>
                <c:pt idx="6">
                  <c:v>9.4794634630581598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8079-40DA-8B78-D575F2846706}"/>
            </c:ext>
          </c:extLst>
        </c:ser>
        <c:ser>
          <c:idx val="1"/>
          <c:order val="1"/>
          <c:tx>
            <c:strRef>
              <c:f>'[Figure rapporto-appendici_finale_220424.xlsx]FARMACEUTICA_TERRITORIALE'!$K$100</c:f>
              <c:strCache>
                <c:ptCount val="1"/>
                <c:pt idx="0">
                  <c:v>Femmine</c:v>
                </c:pt>
              </c:strCache>
            </c:strRef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none"/>
          </c:marker>
          <c:cat>
            <c:numRef>
              <c:f>'[Figure rapporto-appendici_finale_220424.xlsx]FARMACEUTICA_TERRITORIALE'!$I$101:$I$108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'[Figure rapporto-appendici_finale_220424.xlsx]FARMACEUTICA_TERRITORIALE'!$K$101:$K$108</c:f>
              <c:numCache>
                <c:formatCode>0.00</c:formatCode>
                <c:ptCount val="7"/>
                <c:pt idx="0">
                  <c:v>6.2254336070592311</c:v>
                </c:pt>
                <c:pt idx="1">
                  <c:v>6.3868891554330807</c:v>
                </c:pt>
                <c:pt idx="2">
                  <c:v>6.8295629929250072</c:v>
                </c:pt>
                <c:pt idx="3">
                  <c:v>7.2031507101572387</c:v>
                </c:pt>
                <c:pt idx="4">
                  <c:v>7.2435181843362066</c:v>
                </c:pt>
                <c:pt idx="5">
                  <c:v>9.3574012109720304</c:v>
                </c:pt>
                <c:pt idx="6">
                  <c:v>10.918004381864993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8079-40DA-8B78-D575F2846706}"/>
            </c:ext>
          </c:extLst>
        </c:ser>
        <c:ser>
          <c:idx val="2"/>
          <c:order val="2"/>
          <c:tx>
            <c:strRef>
              <c:f>'[Figure rapporto-appendici_finale_220424.xlsx]FARMACEUTICA_TERRITORIALE'!$L$100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'[Figure rapporto-appendici_finale_220424.xlsx]FARMACEUTICA_TERRITORIALE'!$I$101:$I$108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'[Figure rapporto-appendici_finale_220424.xlsx]FARMACEUTICA_TERRITORIALE'!$L$101:$L$108</c:f>
              <c:numCache>
                <c:formatCode>0.00</c:formatCode>
                <c:ptCount val="7"/>
                <c:pt idx="0">
                  <c:v>6.7369659334164709</c:v>
                </c:pt>
                <c:pt idx="1">
                  <c:v>6.9532902369166116</c:v>
                </c:pt>
                <c:pt idx="2">
                  <c:v>7.3715059513363999</c:v>
                </c:pt>
                <c:pt idx="3">
                  <c:v>7.7965157179553017</c:v>
                </c:pt>
                <c:pt idx="4">
                  <c:v>7.7016697122292124</c:v>
                </c:pt>
                <c:pt idx="5">
                  <c:v>9.0949008407243337</c:v>
                </c:pt>
                <c:pt idx="6">
                  <c:v>10.177007405230469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8079-40DA-8B78-D575F2846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9681231"/>
        <c:axId val="639680399"/>
      </c:lineChart>
      <c:catAx>
        <c:axId val="6396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0399"/>
        <c:crosses val="autoZero"/>
        <c:auto val="1"/>
        <c:lblAlgn val="ctr"/>
        <c:lblOffset val="100"/>
        <c:noMultiLvlLbl val="0"/>
      </c:catAx>
      <c:valAx>
        <c:axId val="639680399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1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PS_PSI_DIAG!$J$100</c:f>
              <c:strCache>
                <c:ptCount val="1"/>
                <c:pt idx="0">
                  <c:v>Maschi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PS_PSI_DIAG!$C$102:$C$108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PS_PSI_DIAG!$J$102:$J$108</c:f>
              <c:numCache>
                <c:formatCode>0.00</c:formatCode>
                <c:ptCount val="7"/>
                <c:pt idx="0">
                  <c:v>9.0057009068179603</c:v>
                </c:pt>
                <c:pt idx="1">
                  <c:v>9.3457943925233646</c:v>
                </c:pt>
                <c:pt idx="2">
                  <c:v>10.809947812898097</c:v>
                </c:pt>
                <c:pt idx="3">
                  <c:v>10.818200399176627</c:v>
                </c:pt>
                <c:pt idx="4">
                  <c:v>5.7210599752523548</c:v>
                </c:pt>
                <c:pt idx="5">
                  <c:v>7.182096644258646</c:v>
                </c:pt>
                <c:pt idx="6">
                  <c:v>8.862912993916165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D231-43C9-B73D-E620AD9C9A37}"/>
            </c:ext>
          </c:extLst>
        </c:ser>
        <c:ser>
          <c:idx val="1"/>
          <c:order val="1"/>
          <c:tx>
            <c:strRef>
              <c:f>PS_PSI_DIAG!$K$100</c:f>
              <c:strCache>
                <c:ptCount val="1"/>
                <c:pt idx="0">
                  <c:v>Femmine</c:v>
                </c:pt>
              </c:strCache>
            </c:strRef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none"/>
          </c:marker>
          <c:cat>
            <c:numRef>
              <c:f>PS_PSI_DIAG!$C$102:$C$108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PS_PSI_DIAG!$K$102:$K$108</c:f>
              <c:numCache>
                <c:formatCode>0.00</c:formatCode>
                <c:ptCount val="7"/>
                <c:pt idx="0">
                  <c:v>9.202611690915635</c:v>
                </c:pt>
                <c:pt idx="1">
                  <c:v>9.6108480878062288</c:v>
                </c:pt>
                <c:pt idx="2">
                  <c:v>10.492134439027152</c:v>
                </c:pt>
                <c:pt idx="3">
                  <c:v>10.686515031810055</c:v>
                </c:pt>
                <c:pt idx="4">
                  <c:v>5.9581264456160588</c:v>
                </c:pt>
                <c:pt idx="5">
                  <c:v>8.2630036798361193</c:v>
                </c:pt>
                <c:pt idx="6">
                  <c:v>9.7070651157846122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D231-43C9-B73D-E620AD9C9A37}"/>
            </c:ext>
          </c:extLst>
        </c:ser>
        <c:ser>
          <c:idx val="2"/>
          <c:order val="2"/>
          <c:tx>
            <c:strRef>
              <c:f>PS_PSI_DIAG!$L$100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PS_PSI_DIAG!$C$102:$C$108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  <c:extLst/>
            </c:numRef>
          </c:cat>
          <c:val>
            <c:numRef>
              <c:f>PS_PSI_DIAG!$L$102:$L$108</c:f>
              <c:numCache>
                <c:formatCode>0.00</c:formatCode>
                <c:ptCount val="7"/>
                <c:pt idx="0">
                  <c:v>9.1010120719054619</c:v>
                </c:pt>
                <c:pt idx="1">
                  <c:v>9.4741634651292461</c:v>
                </c:pt>
                <c:pt idx="2">
                  <c:v>10.655987433685885</c:v>
                </c:pt>
                <c:pt idx="3">
                  <c:v>10.754390469402864</c:v>
                </c:pt>
                <c:pt idx="4">
                  <c:v>5.8359720459205739</c:v>
                </c:pt>
                <c:pt idx="5">
                  <c:v>7.7061023302385818</c:v>
                </c:pt>
                <c:pt idx="6">
                  <c:v>9.2722396881958336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D231-43C9-B73D-E620AD9C9A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9681231"/>
        <c:axId val="639680399"/>
      </c:lineChart>
      <c:catAx>
        <c:axId val="6396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0399"/>
        <c:crosses val="autoZero"/>
        <c:auto val="1"/>
        <c:lblAlgn val="ctr"/>
        <c:lblOffset val="100"/>
        <c:noMultiLvlLbl val="0"/>
      </c:catAx>
      <c:valAx>
        <c:axId val="639680399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1231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'[Figure rapporto-appendici_finale_220424.xlsx]SDO_PSI'!$J$100</c:f>
              <c:strCache>
                <c:ptCount val="1"/>
                <c:pt idx="0">
                  <c:v>Maschi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'[Figure rapporto-appendici_finale_220424.xlsx]SDO_PSI'!$J$101:$J$108</c:f>
              <c:numCache>
                <c:formatCode>0.00</c:formatCode>
                <c:ptCount val="7"/>
                <c:pt idx="0">
                  <c:v>1.5537109234509645</c:v>
                </c:pt>
                <c:pt idx="1">
                  <c:v>1.5904468895030506</c:v>
                </c:pt>
                <c:pt idx="2">
                  <c:v>1.6490355105400853</c:v>
                </c:pt>
                <c:pt idx="3">
                  <c:v>1.813114420470749</c:v>
                </c:pt>
                <c:pt idx="4">
                  <c:v>1.1710998288907917</c:v>
                </c:pt>
                <c:pt idx="5">
                  <c:v>1.2944393553120335</c:v>
                </c:pt>
                <c:pt idx="6">
                  <c:v>1.3933137461690754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C75B-4910-AE0E-526A0DC29576}"/>
            </c:ext>
          </c:extLst>
        </c:ser>
        <c:ser>
          <c:idx val="1"/>
          <c:order val="1"/>
          <c:tx>
            <c:strRef>
              <c:f>'[Figure rapporto-appendici_finale_220424.xlsx]SDO_PSI'!$K$100</c:f>
              <c:strCache>
                <c:ptCount val="1"/>
                <c:pt idx="0">
                  <c:v>Femmine</c:v>
                </c:pt>
              </c:strCache>
            </c:strRef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'[Figure rapporto-appendici_finale_220424.xlsx]SDO_PSI'!$K$101:$K$108</c:f>
              <c:numCache>
                <c:formatCode>0.00</c:formatCode>
                <c:ptCount val="7"/>
                <c:pt idx="0">
                  <c:v>1.4039716706013052</c:v>
                </c:pt>
                <c:pt idx="1">
                  <c:v>1.4877845422504539</c:v>
                </c:pt>
                <c:pt idx="2">
                  <c:v>1.5230834533212374</c:v>
                </c:pt>
                <c:pt idx="3">
                  <c:v>1.7443001766734905</c:v>
                </c:pt>
                <c:pt idx="4">
                  <c:v>1.3665568591352621</c:v>
                </c:pt>
                <c:pt idx="5">
                  <c:v>1.9518683404935502</c:v>
                </c:pt>
                <c:pt idx="6">
                  <c:v>2.0206293859329181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1-C75B-4910-AE0E-526A0DC29576}"/>
            </c:ext>
          </c:extLst>
        </c:ser>
        <c:ser>
          <c:idx val="2"/>
          <c:order val="2"/>
          <c:tx>
            <c:strRef>
              <c:f>'[Figure rapporto-appendici_finale_220424.xlsx]SDO_PSI'!$L$100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"/>
              <c:pt idx="0">
                <c:v>2016</c:v>
              </c:pt>
              <c:pt idx="1">
                <c:v>2017</c:v>
              </c:pt>
              <c:pt idx="2">
                <c:v>2018</c:v>
              </c:pt>
              <c:pt idx="3">
                <c:v>2019</c:v>
              </c:pt>
              <c:pt idx="4">
                <c:v>2020</c:v>
              </c:pt>
              <c:pt idx="5">
                <c:v>2021</c:v>
              </c:pt>
              <c:pt idx="6">
                <c:v>2022</c:v>
              </c:pt>
            </c:numLit>
          </c:cat>
          <c:val>
            <c:numRef>
              <c:f>'[Figure rapporto-appendici_finale_220424.xlsx]SDO_PSI'!$L$101:$L$108</c:f>
              <c:numCache>
                <c:formatCode>0.00</c:formatCode>
                <c:ptCount val="7"/>
                <c:pt idx="0">
                  <c:v>1.48108634551542</c:v>
                </c:pt>
                <c:pt idx="1">
                  <c:v>1.5406263021680826</c:v>
                </c:pt>
                <c:pt idx="2">
                  <c:v>1.5878905500310103</c:v>
                </c:pt>
                <c:pt idx="3">
                  <c:v>1.7797262242250946</c:v>
                </c:pt>
                <c:pt idx="4">
                  <c:v>1.2659746556838538</c:v>
                </c:pt>
                <c:pt idx="5">
                  <c:v>1.6136001843314098</c:v>
                </c:pt>
                <c:pt idx="6">
                  <c:v>1.6978854702937336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2-C75B-4910-AE0E-526A0DC295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9681231"/>
        <c:axId val="639680399"/>
      </c:lineChart>
      <c:catAx>
        <c:axId val="6396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0399"/>
        <c:crosses val="autoZero"/>
        <c:auto val="1"/>
        <c:lblAlgn val="ctr"/>
        <c:lblOffset val="100"/>
        <c:noMultiLvlLbl val="0"/>
      </c:catAx>
      <c:valAx>
        <c:axId val="6396803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639681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D9E64-75CC-4FC3-A6F1-80FEE20DB57C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6B5D6-123D-4112-A899-36DD82CB6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605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531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318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7166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542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80A27C-4AAB-48E1-878C-94BC15E4A015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6503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51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0656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6947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8142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111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30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1734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1574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1251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6921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4955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094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376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216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49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578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874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729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6B5D6-123D-4112-A899-36DD82CB6E3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9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3B15C-0D2E-6961-7107-B711AAB49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CCF5C6A-0DA5-04B7-CE3D-AFDDEAB76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F21925-BF81-F529-E4F2-9AFF9166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C2F71E-DF6E-4E37-91F1-BE6152CD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1F922F-AE3A-B799-B2A1-CCAB3551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46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935849-3AE2-6EBF-5C10-C9AFD3F7C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9F8D21-5741-017C-4456-7D178618D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202811-606E-112A-5D95-C5E2C7119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9DA4D5-A912-FB23-7E07-ECCA35622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57193E-C357-386A-1765-6E2C5D66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56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59A649-19BF-6E5A-7330-32EEE49220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C97AF9-DDD6-6C92-323C-D76F2B9D7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657DDD-D30B-1D58-3A65-BACB834D4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1E6F03-7D19-1A0C-8F6B-4DFEAE901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EFDEF3-7456-30BE-6332-51564EE5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938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20C2BA-BD4A-C3FB-3B5C-952A8B87C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96D977-0774-84BA-2DBE-F8EF0E0FC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985D23-8A5E-457D-4230-CEEC39EA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418D41-E4F0-61ED-3D9E-8F6D422C2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75D91D-4ACB-BE11-EA15-9629448A9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91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9A9921-14CD-2577-06DD-5030087D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B22EF6-4FA6-6A29-1218-65A804C7E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A6CA2C-0705-00A1-61F7-919A1679F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955861-4AAC-6A43-C15D-E62D0D19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55FA2F-0F79-31AE-C60E-DEA6D28A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423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AE085E-961E-DF6B-2204-3A5509F3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5495A7-2861-153B-1829-69E7D3729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8D94ED2-F260-CDA1-4582-E12316DF0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EC216-6B22-D2FF-6FE3-B1FCFBE50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FF96D0E-6F3F-FCBC-6002-5872F842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6F7A63-6590-0822-E392-3305725A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06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F08DA2-40F0-C6FF-67D2-CB3456E01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318C6F-A304-7D52-84D2-B85FEB30C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B77E2C-53A2-DE37-D2D3-2C01F03C8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6EF5BAC-939F-A9FB-A10E-57BC5FF11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B50D390-C5E9-F3E4-6144-627AD7579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B9B7DA6-D08A-D673-940E-BCC97FA98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721E1AA-4761-4A2F-E44C-E7F39E30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5D86357-5A89-F509-F860-84DE707D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734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F8A8FB-0E23-ADC4-8A04-A887D4C33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DB053F5-4B04-7350-CFFC-B8229B29A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F91B1BA-7271-9298-08A1-3247157F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E0E80D7-B700-B870-E5EA-828B2AE1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24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AD27117-4A84-1C14-5462-F1FD9235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84ADCD0-B259-FB65-9FBB-AAAC1FA92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31904AD-3FFB-805D-E0A6-C1CAAB56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65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56D7E-CF6D-744B-5C84-DC9883046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D25FEB-7C4A-A23F-6E3E-2762E2A99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AF10D2A-F41F-7DF4-A50D-4AF0CB53E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F83755C-C2FA-5B42-4EE2-A0FA0CFDC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18B70A-F67D-1017-3615-7B5F24653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21460A-7712-A6E8-16E6-45D52D4A7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67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5363C4-5B31-181E-80B2-BE360B12F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75F08F3-51E0-1A7C-1248-C056B0D13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2D26EC0-E0C7-AF77-8EE9-514042486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9B3EB5-F7A7-3F63-A924-68550B63F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35DA45-D3B0-9BA5-8A44-5D75BF68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DD096D-29C7-909C-F958-BDD54BCE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9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01BC333-A9E4-A616-BF6F-1EB70FCB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A58AE2-BBEB-14DD-425E-28472FD48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B10AD2-F005-CD2A-BDF4-5E12BBF8F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D1669-77BC-407F-BD07-0E615911F58F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0BA924-1781-65F6-710A-905316379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82C5AC-E631-9CAA-5BAE-6AB39FF98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A7D3B-6F40-4A49-B86B-F40858D548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52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3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4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chart" Target="../charts/chart5.xml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6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7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8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9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10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11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chart" Target="../charts/chart13.xml"/><Relationship Id="rId5" Type="http://schemas.openxmlformats.org/officeDocument/2006/relationships/image" Target="../media/image3.png"/><Relationship Id="rId10" Type="http://schemas.openxmlformats.org/officeDocument/2006/relationships/chart" Target="../charts/chart12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14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15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16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17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18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1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1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2.xm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tangolo 26"/>
          <p:cNvSpPr/>
          <p:nvPr/>
        </p:nvSpPr>
        <p:spPr>
          <a:xfrm>
            <a:off x="1884235" y="2637082"/>
            <a:ext cx="8957462" cy="461664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it-IT" sz="1400" b="1" dirty="0"/>
              <a:t>Università di Pavia</a:t>
            </a:r>
            <a:endParaRPr lang="it-IT" sz="1400" dirty="0"/>
          </a:p>
          <a:p>
            <a:r>
              <a:rPr lang="it-IT" sz="1400" dirty="0"/>
              <a:t>Dipartimento di Sanità Pubblica, Medicina sperimentale e forense – Unità di Biostatistica e Epidemiologia Clinica</a:t>
            </a:r>
          </a:p>
          <a:p>
            <a:endParaRPr lang="it-IT" sz="1400" dirty="0"/>
          </a:p>
          <a:p>
            <a:r>
              <a:rPr lang="it-IT" sz="1400" b="1" dirty="0"/>
              <a:t>Università di Pavia</a:t>
            </a:r>
          </a:p>
          <a:p>
            <a:r>
              <a:rPr lang="it-IT" sz="1400" dirty="0"/>
              <a:t>Dipartimento di Scienze del Sistema Nervoso e del Comportamento – Unità Operativa di Neuropsichiatria infantile</a:t>
            </a:r>
          </a:p>
          <a:p>
            <a:r>
              <a:rPr lang="it-IT" sz="1400" b="1" dirty="0"/>
              <a:t>Fondazione IRCCS Mondino</a:t>
            </a:r>
          </a:p>
          <a:p>
            <a:r>
              <a:rPr lang="it-IT" sz="1400" dirty="0"/>
              <a:t>SC di Neuropsichiatria dell’Infanzia e dell’Adolescenza</a:t>
            </a:r>
          </a:p>
          <a:p>
            <a:endParaRPr lang="it-IT" sz="1400" dirty="0"/>
          </a:p>
          <a:p>
            <a:r>
              <a:rPr lang="it-IT" sz="1400" b="1" dirty="0"/>
              <a:t>Università di Milano Bicocca</a:t>
            </a:r>
          </a:p>
          <a:p>
            <a:r>
              <a:rPr lang="it-IT" sz="1400" dirty="0"/>
              <a:t>Dipartimento di Statistica e Metodi Quantitativi</a:t>
            </a:r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b="1" dirty="0"/>
          </a:p>
          <a:p>
            <a:endParaRPr lang="it-IT" sz="1400" b="1" dirty="0"/>
          </a:p>
          <a:p>
            <a:r>
              <a:rPr lang="it-IT" sz="1400" b="1" dirty="0"/>
              <a:t>Fondazione IRCCS «Ca’ Granda» Ospedale Maggiore Policlinico di Milano</a:t>
            </a:r>
          </a:p>
          <a:p>
            <a:r>
              <a:rPr lang="it-IT" sz="1400" dirty="0"/>
              <a:t>SC di Neuropsichiatria dell’Infanzia e dell’Adolescenza</a:t>
            </a:r>
            <a:endParaRPr lang="it-IT" sz="1400" b="1" dirty="0"/>
          </a:p>
          <a:p>
            <a:endParaRPr lang="it-IT" sz="1400" b="1" dirty="0"/>
          </a:p>
          <a:p>
            <a:r>
              <a:rPr lang="it-IT" sz="1400" b="1" dirty="0"/>
              <a:t>Università di Brescia</a:t>
            </a:r>
          </a:p>
          <a:p>
            <a:r>
              <a:rPr lang="it-IT" sz="1400" dirty="0"/>
              <a:t>Dipartimento di Scienze Cliniche e Sperimentali</a:t>
            </a:r>
          </a:p>
          <a:p>
            <a:r>
              <a:rPr lang="it-IT" sz="1400" b="1" dirty="0"/>
              <a:t>ASST Spedali Civili di Brescia </a:t>
            </a:r>
            <a:endParaRPr lang="it-IT" sz="1400" dirty="0"/>
          </a:p>
          <a:p>
            <a:r>
              <a:rPr lang="it-IT" sz="1400" dirty="0"/>
              <a:t>SC di Neuropsichiatria dell’Infanzia e dell’Adolescenza</a:t>
            </a:r>
          </a:p>
          <a:p>
            <a:endParaRPr lang="it-IT" sz="1400" b="1" dirty="0"/>
          </a:p>
          <a:p>
            <a:r>
              <a:rPr lang="it-IT" sz="1400" b="1" dirty="0"/>
              <a:t>DG Welfare Regione Lombardia</a:t>
            </a:r>
          </a:p>
          <a:p>
            <a:r>
              <a:rPr lang="it-IT" sz="1400" b="1" dirty="0"/>
              <a:t>Unità Organizzativa Rete Territoriale </a:t>
            </a:r>
          </a:p>
          <a:p>
            <a:r>
              <a:rPr lang="it-IT" sz="1400" dirty="0"/>
              <a:t>Struttura Salute Mentale, Dipendenze, Disabilità e Sanità Penitenziaria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F24FA96-E8A5-6D82-B060-8844BB7238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2" t="8451" r="30793" b="9981"/>
          <a:stretch/>
        </p:blipFill>
        <p:spPr>
          <a:xfrm>
            <a:off x="26126" y="4259107"/>
            <a:ext cx="1075959" cy="135043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52EF375-5E0D-F20E-EB30-DE57853C2D3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9564" y="4108304"/>
            <a:ext cx="878420" cy="130330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2469" y="6143899"/>
            <a:ext cx="1987062" cy="618828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1179" y="6157000"/>
            <a:ext cx="2847372" cy="592624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84842" y="5609546"/>
            <a:ext cx="1087864" cy="1248454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796721"/>
            <a:ext cx="1075959" cy="1061516"/>
          </a:xfrm>
          <a:prstGeom prst="rect">
            <a:avLst/>
          </a:prstGeom>
        </p:spPr>
      </p:pic>
      <p:sp>
        <p:nvSpPr>
          <p:cNvPr id="23" name="Rettangolo 22"/>
          <p:cNvSpPr/>
          <p:nvPr/>
        </p:nvSpPr>
        <p:spPr>
          <a:xfrm>
            <a:off x="0" y="-24328"/>
            <a:ext cx="12192000" cy="257023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Neurosviluppo, salute mentale e benessere psicologico 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bambini e adolescenti in Lombardia</a:t>
            </a:r>
          </a:p>
          <a:p>
            <a:pPr algn="ctr"/>
            <a:endParaRPr lang="it-IT" sz="2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Ricerca promossa e finanziata da    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Immagine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11451" y="6223822"/>
            <a:ext cx="2929370" cy="458980"/>
          </a:xfrm>
          <a:prstGeom prst="rect">
            <a:avLst/>
          </a:prstGeom>
        </p:spPr>
      </p:pic>
      <p:pic>
        <p:nvPicPr>
          <p:cNvPr id="3" name="Immagine 2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A0F1893C-FE2B-1B25-636C-C1773D29EF7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59878"/>
            <a:ext cx="25908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35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</a:pP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 al Pronto Soccorso per disturbi NPIA (neurologici e psichiatrici),</a:t>
            </a:r>
          </a:p>
          <a:p>
            <a:pPr algn="ctr">
              <a:lnSpc>
                <a:spcPct val="107000"/>
              </a:lnSpc>
            </a:pP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codice colore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83E5B2A5-07D9-A6ED-96DB-0D6CA7F69CB7}"/>
              </a:ext>
            </a:extLst>
          </p:cNvPr>
          <p:cNvSpPr/>
          <p:nvPr/>
        </p:nvSpPr>
        <p:spPr>
          <a:xfrm>
            <a:off x="9309253" y="1452371"/>
            <a:ext cx="2522862" cy="128917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 err="1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Dist</a:t>
            </a: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psichiatrici: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</a:t>
            </a:r>
            <a:r>
              <a:rPr lang="it-IT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ialli + Rossi</a:t>
            </a:r>
            <a:endParaRPr lang="it-IT" b="1" kern="100" dirty="0">
              <a:solidFill>
                <a:srgbClr val="FF000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+ 61% dal 2016</a:t>
            </a:r>
            <a:endParaRPr lang="it-IT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6408935F-EBED-3A8B-7800-F3F467171F56}"/>
              </a:ext>
            </a:extLst>
          </p:cNvPr>
          <p:cNvSpPr/>
          <p:nvPr/>
        </p:nvSpPr>
        <p:spPr>
          <a:xfrm>
            <a:off x="9397388" y="3795473"/>
            <a:ext cx="2522862" cy="119774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 err="1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Dist</a:t>
            </a: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neurologici: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</a:t>
            </a:r>
            <a:r>
              <a:rPr lang="it-IT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ialli + Rossi</a:t>
            </a:r>
            <a:endParaRPr lang="it-IT" b="1" kern="100" dirty="0">
              <a:solidFill>
                <a:srgbClr val="FF000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+ 24% dal 2016</a:t>
            </a:r>
            <a:endParaRPr lang="it-IT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9B4B0587-EE35-0C7B-1AE9-56100BB858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209531"/>
              </p:ext>
            </p:extLst>
          </p:nvPr>
        </p:nvGraphicFramePr>
        <p:xfrm>
          <a:off x="359885" y="1057134"/>
          <a:ext cx="8949367" cy="5041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220A1638-685C-0E55-8A65-F797471768C4}"/>
              </a:ext>
            </a:extLst>
          </p:cNvPr>
          <p:cNvSpPr txBox="1"/>
          <p:nvPr/>
        </p:nvSpPr>
        <p:spPr>
          <a:xfrm>
            <a:off x="2984444" y="5570497"/>
            <a:ext cx="941796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Rosso: </a:t>
            </a:r>
            <a:r>
              <a:rPr lang="it-IT" sz="180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Situazioni con potenziale pericolo di vita che comportano un rischio per sé e per gli altri </a:t>
            </a:r>
            <a:r>
              <a:rPr lang="it-IT" sz="1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it-IT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Giallo: </a:t>
            </a:r>
            <a:r>
              <a:rPr lang="it-IT" sz="1800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Disturbi di gravità elevata che richiedono interventi urgenti. </a:t>
            </a:r>
            <a:r>
              <a:rPr lang="it-IT" sz="1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107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Numero di utenti con almeno una prescrizione di psicofarmaci,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 classe farmacologica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4324AB51-F274-AE1C-469D-05BF754437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7323160"/>
              </p:ext>
            </p:extLst>
          </p:nvPr>
        </p:nvGraphicFramePr>
        <p:xfrm>
          <a:off x="138646" y="1448203"/>
          <a:ext cx="10813538" cy="455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" name="Ovale 1">
            <a:extLst>
              <a:ext uri="{FF2B5EF4-FFF2-40B4-BE49-F238E27FC236}">
                <a16:creationId xmlns:a16="http://schemas.microsoft.com/office/drawing/2014/main" id="{76AC1295-ED3F-B0A5-6971-C105C2C56402}"/>
              </a:ext>
            </a:extLst>
          </p:cNvPr>
          <p:cNvSpPr/>
          <p:nvPr/>
        </p:nvSpPr>
        <p:spPr>
          <a:xfrm>
            <a:off x="10157552" y="1403078"/>
            <a:ext cx="1958151" cy="111354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Antidepressivi +75% post pandemico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A1BF1FDA-B3AC-6DE9-B620-005735A51B36}"/>
              </a:ext>
            </a:extLst>
          </p:cNvPr>
          <p:cNvSpPr/>
          <p:nvPr/>
        </p:nvSpPr>
        <p:spPr>
          <a:xfrm>
            <a:off x="10157552" y="2663588"/>
            <a:ext cx="1958151" cy="111354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EA53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Antipsicotici +60% post pandemico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B45417CD-6FE7-A0FB-EF75-0FF00C319EB5}"/>
              </a:ext>
            </a:extLst>
          </p:cNvPr>
          <p:cNvSpPr/>
          <p:nvPr/>
        </p:nvSpPr>
        <p:spPr>
          <a:xfrm>
            <a:off x="10068820" y="5097338"/>
            <a:ext cx="2046883" cy="11135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700" b="1" dirty="0">
                <a:solidFill>
                  <a:schemeClr val="accent1">
                    <a:lumMod val="50000"/>
                  </a:schemeClr>
                </a:solidFill>
              </a:rPr>
              <a:t>Non sono inclusi gli ansiolitici perché non prescrivibili a carico del SSN</a:t>
            </a:r>
          </a:p>
        </p:txBody>
      </p:sp>
    </p:spTree>
    <p:extLst>
      <p:ext uri="{BB962C8B-B14F-4D97-AF65-F5344CB8AC3E}">
        <p14:creationId xmlns:p14="http://schemas.microsoft.com/office/powerpoint/2010/main" val="337067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1822621"/>
            <a:ext cx="12192000" cy="2545492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Andamenti per genere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classi di età</a:t>
            </a:r>
          </a:p>
        </p:txBody>
      </p:sp>
    </p:spTree>
    <p:extLst>
      <p:ext uri="{BB962C8B-B14F-4D97-AF65-F5344CB8AC3E}">
        <p14:creationId xmlns:p14="http://schemas.microsoft.com/office/powerpoint/2010/main" val="2192433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0" y="0"/>
            <a:ext cx="12192000" cy="692057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Andamento demografico della popolazione &lt; 18 anni (2015 versus 2022) 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3B4E3F3F-DF7A-F630-B0D2-FEC8B67CB4FF}"/>
              </a:ext>
            </a:extLst>
          </p:cNvPr>
          <p:cNvSpPr/>
          <p:nvPr/>
        </p:nvSpPr>
        <p:spPr>
          <a:xfrm>
            <a:off x="7811229" y="2903325"/>
            <a:ext cx="3873956" cy="15071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159BA6DE-7B4B-8B6D-5518-1B8E201B3997}"/>
                  </a:ext>
                </a:extLst>
              </p:cNvPr>
              <p:cNvSpPr txBox="1"/>
              <p:nvPr/>
            </p:nvSpPr>
            <p:spPr>
              <a:xfrm>
                <a:off x="7811229" y="2915190"/>
                <a:ext cx="3873956" cy="1495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>
                    <a:solidFill>
                      <a:schemeClr val="accent1">
                        <a:lumMod val="50000"/>
                      </a:schemeClr>
                    </a:solidFill>
                  </a:rPr>
                  <a:t>Fondamentale guardare oltre i numeri assoluti, considerando la Prevalenza</a:t>
                </a:r>
                <a:r>
                  <a:rPr lang="it-IT" dirty="0">
                    <a:solidFill>
                      <a:schemeClr val="accent1">
                        <a:lumMod val="50000"/>
                      </a:schemeClr>
                    </a:solidFill>
                  </a:rPr>
                  <a:t>:</a:t>
                </a:r>
              </a:p>
              <a:p>
                <a:pPr algn="ctr"/>
                <a:endParaRPr lang="it-IT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it-IT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𝑢𝑡𝑒𝑛𝑡𝑖</m:t>
                          </m:r>
                          <m:r>
                            <a:rPr lang="it-IT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𝑟𝑒𝑠𝑖𝑑𝑒𝑛𝑡𝑖</m:t>
                          </m:r>
                        </m:num>
                        <m:den>
                          <m:r>
                            <a:rPr lang="it-IT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𝑝𝑜𝑝𝑜𝑙𝑎𝑧𝑖𝑜𝑛𝑒</m:t>
                          </m:r>
                          <m:r>
                            <a:rPr lang="it-IT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t-IT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𝑟𝑒𝑠𝑖𝑑𝑒𝑛𝑡𝑒</m:t>
                          </m:r>
                        </m:den>
                      </m:f>
                      <m:r>
                        <a:rPr lang="it-IT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×1.000</m:t>
                      </m:r>
                    </m:oMath>
                  </m:oMathPara>
                </a14:m>
                <a:endParaRPr lang="it-IT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159BA6DE-7B4B-8B6D-5518-1B8E201B3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229" y="2915190"/>
                <a:ext cx="3873956" cy="1495922"/>
              </a:xfrm>
              <a:prstGeom prst="rect">
                <a:avLst/>
              </a:prstGeom>
              <a:blipFill>
                <a:blip r:embed="rId9"/>
                <a:stretch>
                  <a:fillRect l="-314" t="-2033" r="-14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92FBAEB1-B312-26B3-3D99-25660593D0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280458"/>
              </p:ext>
            </p:extLst>
          </p:nvPr>
        </p:nvGraphicFramePr>
        <p:xfrm>
          <a:off x="156809" y="1968137"/>
          <a:ext cx="7101523" cy="4048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F89FF77-FD20-B966-7AA3-65BB2D506765}"/>
              </a:ext>
            </a:extLst>
          </p:cNvPr>
          <p:cNvSpPr/>
          <p:nvPr/>
        </p:nvSpPr>
        <p:spPr>
          <a:xfrm>
            <a:off x="2373267" y="817659"/>
            <a:ext cx="7282149" cy="9860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just"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Rispetto al 2015, nel 2022 la popolazione dei bambini risulta diminuita </a:t>
            </a:r>
          </a:p>
          <a:p>
            <a:pPr marL="0" indent="0" algn="just"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(-20% nella fascia 0-2, -17% nella fascia 3-5 anni, -7% 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ella fascia 6-10) </a:t>
            </a:r>
          </a:p>
          <a:p>
            <a:pPr marL="0" indent="0" algn="just">
              <a:buNone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mentre la popolazione dei preadolescenti e adolescenti è aumentata (+7%)</a:t>
            </a:r>
          </a:p>
        </p:txBody>
      </p:sp>
    </p:spTree>
    <p:extLst>
      <p:ext uri="{BB962C8B-B14F-4D97-AF65-F5344CB8AC3E}">
        <p14:creationId xmlns:p14="http://schemas.microsoft.com/office/powerpoint/2010/main" val="4125887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Prevalenza (per 1.000 residenti) di utenti con almeno una prestazione ambulatoriale, per sesso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4E2D00FD-E4FF-2C52-E9E2-97E9027C066A}"/>
              </a:ext>
            </a:extLst>
          </p:cNvPr>
          <p:cNvSpPr/>
          <p:nvPr/>
        </p:nvSpPr>
        <p:spPr>
          <a:xfrm>
            <a:off x="9172433" y="3471210"/>
            <a:ext cx="2522862" cy="6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endParaRPr lang="it-IT" b="1" kern="100" dirty="0">
              <a:solidFill>
                <a:srgbClr val="FF6699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it-IT" b="1" kern="100" dirty="0">
                <a:solidFill>
                  <a:srgbClr val="FF6699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+5% dal 2019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kern="100" dirty="0">
              <a:solidFill>
                <a:srgbClr val="FF6699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540353EF-5625-9092-E7A3-DAF9D30F3795}"/>
              </a:ext>
            </a:extLst>
          </p:cNvPr>
          <p:cNvSpPr/>
          <p:nvPr/>
        </p:nvSpPr>
        <p:spPr>
          <a:xfrm>
            <a:off x="9172433" y="1365758"/>
            <a:ext cx="2522862" cy="6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endParaRPr lang="it-IT" b="1" kern="100" dirty="0">
              <a:solidFill>
                <a:srgbClr val="0070C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it-IT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-3</a:t>
            </a:r>
            <a:r>
              <a:rPr lang="it-IT" b="1" kern="100" dirty="0">
                <a:solidFill>
                  <a:srgbClr val="0070C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% dal 2019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kern="100" dirty="0">
              <a:solidFill>
                <a:srgbClr val="0070C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F0F9AD68-DCDE-0ACD-F540-316C6A7480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770754"/>
              </p:ext>
            </p:extLst>
          </p:nvPr>
        </p:nvGraphicFramePr>
        <p:xfrm>
          <a:off x="336883" y="889685"/>
          <a:ext cx="8630654" cy="5386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" name="Ovale 1">
            <a:extLst>
              <a:ext uri="{FF2B5EF4-FFF2-40B4-BE49-F238E27FC236}">
                <a16:creationId xmlns:a16="http://schemas.microsoft.com/office/drawing/2014/main" id="{9C19ADAA-71C5-EC4B-0CB4-0F80BB766931}"/>
              </a:ext>
            </a:extLst>
          </p:cNvPr>
          <p:cNvSpPr/>
          <p:nvPr/>
        </p:nvSpPr>
        <p:spPr>
          <a:xfrm>
            <a:off x="8716486" y="2146447"/>
            <a:ext cx="3434755" cy="122407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it-IT" b="1" kern="100" dirty="0">
                <a:solidFill>
                  <a:schemeClr val="bg2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110.629 utenti nel 2022</a:t>
            </a:r>
          </a:p>
          <a:p>
            <a:pPr algn="ctr">
              <a:lnSpc>
                <a:spcPct val="107000"/>
              </a:lnSpc>
            </a:pPr>
            <a:r>
              <a:rPr lang="it-IT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10 prestazioni/utente</a:t>
            </a:r>
          </a:p>
          <a:p>
            <a:pPr algn="ctr">
              <a:lnSpc>
                <a:spcPct val="107000"/>
              </a:lnSpc>
            </a:pP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(troppo poche</a:t>
            </a:r>
            <a:r>
              <a:rPr lang="it-IT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…)</a:t>
            </a:r>
            <a:endParaRPr lang="it-IT" kern="100" dirty="0">
              <a:solidFill>
                <a:srgbClr val="FF000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835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0B93BA4C-B005-55C4-5D4D-7497961C5E45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Prevalenza (per 1.000 residenti) di utenti con almeno una prescrizione farmaceutica, per sesso 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47A1F33B-B801-A286-E7BD-C1B92F2FA104}"/>
              </a:ext>
            </a:extLst>
          </p:cNvPr>
          <p:cNvSpPr/>
          <p:nvPr/>
        </p:nvSpPr>
        <p:spPr>
          <a:xfrm>
            <a:off x="8890517" y="1232945"/>
            <a:ext cx="2649487" cy="173394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Nel 2022</a:t>
            </a:r>
            <a:endParaRPr lang="it-IT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17.176 utenti</a:t>
            </a:r>
            <a:endParaRPr lang="it-IT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(12% del totale) </a:t>
            </a:r>
            <a:endParaRPr lang="it-IT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00000000-0008-0000-1700-00000B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2626001"/>
              </p:ext>
            </p:extLst>
          </p:nvPr>
        </p:nvGraphicFramePr>
        <p:xfrm>
          <a:off x="517699" y="925346"/>
          <a:ext cx="8372818" cy="528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C9A95FB9-B3F3-3828-69CA-456303D9EAA6}"/>
              </a:ext>
            </a:extLst>
          </p:cNvPr>
          <p:cNvSpPr/>
          <p:nvPr/>
        </p:nvSpPr>
        <p:spPr>
          <a:xfrm>
            <a:off x="8433401" y="3470911"/>
            <a:ext cx="3563719" cy="21271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Italia storicamente uno dei paesi al mondo con la minore prescrizione di psicofarmaci a minorenni</a:t>
            </a:r>
          </a:p>
          <a:p>
            <a:pPr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Per la prima volta andamento in netto aumento, soprattutto nelle femmine (+52% post pandemico)</a:t>
            </a:r>
          </a:p>
        </p:txBody>
      </p:sp>
    </p:spTree>
    <p:extLst>
      <p:ext uri="{BB962C8B-B14F-4D97-AF65-F5344CB8AC3E}">
        <p14:creationId xmlns:p14="http://schemas.microsoft.com/office/powerpoint/2010/main" val="2921825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735CC44-C3D6-1250-04F6-9CA2634DC8C9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Prevalenza (per 1.000 residenti) di utenti con almeno un accesso in PS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 disturbi psichiatrici, per sesso 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00000000-0008-0000-1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7290738"/>
              </p:ext>
            </p:extLst>
          </p:nvPr>
        </p:nvGraphicFramePr>
        <p:xfrm>
          <a:off x="987969" y="994597"/>
          <a:ext cx="8644268" cy="537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Ovale 3">
            <a:extLst>
              <a:ext uri="{FF2B5EF4-FFF2-40B4-BE49-F238E27FC236}">
                <a16:creationId xmlns:a16="http://schemas.microsoft.com/office/drawing/2014/main" id="{D9D00F37-B0F9-18ED-5457-E3172873BA3F}"/>
              </a:ext>
            </a:extLst>
          </p:cNvPr>
          <p:cNvSpPr/>
          <p:nvPr/>
        </p:nvSpPr>
        <p:spPr>
          <a:xfrm>
            <a:off x="8351962" y="3165193"/>
            <a:ext cx="3840038" cy="22981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65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15.649 utenti nel 2022 </a:t>
            </a:r>
          </a:p>
          <a:p>
            <a:pPr algn="ctr"/>
            <a:r>
              <a:rPr lang="it-IT" sz="165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(11% del totale)</a:t>
            </a:r>
          </a:p>
          <a:p>
            <a:pPr algn="ctr"/>
            <a:endParaRPr lang="it-IT" sz="165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65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Aumento soprattutto dei codici rossi e gialli</a:t>
            </a:r>
            <a:endParaRPr lang="it-IT" sz="165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it-IT" sz="165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it-IT" sz="165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3.116 nel 2022,</a:t>
            </a:r>
          </a:p>
          <a:p>
            <a:pPr algn="ctr">
              <a:lnSpc>
                <a:spcPct val="107000"/>
              </a:lnSpc>
            </a:pPr>
            <a:r>
              <a:rPr lang="it-IT" sz="165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165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+ 61% dal 2016)</a:t>
            </a:r>
            <a:endParaRPr lang="it-IT" sz="165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101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087EB71-783A-3A20-688E-C822B65EA3A8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Prevalenza (per 1.000 residenti) di utenti con almeno un ricovero ordinario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 disturbi psichiatrici, per sesso 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00000000-0008-0000-0300-000008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6120399"/>
              </p:ext>
            </p:extLst>
          </p:nvPr>
        </p:nvGraphicFramePr>
        <p:xfrm>
          <a:off x="330506" y="990375"/>
          <a:ext cx="8989764" cy="5068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1" name="Ovale 10">
            <a:extLst>
              <a:ext uri="{FF2B5EF4-FFF2-40B4-BE49-F238E27FC236}">
                <a16:creationId xmlns:a16="http://schemas.microsoft.com/office/drawing/2014/main" id="{747577E3-3B40-03A7-7BEB-46DBD9FDBED8}"/>
              </a:ext>
            </a:extLst>
          </p:cNvPr>
          <p:cNvSpPr/>
          <p:nvPr/>
        </p:nvSpPr>
        <p:spPr>
          <a:xfrm>
            <a:off x="9068383" y="1301031"/>
            <a:ext cx="2895968" cy="79824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FF6699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+ 16% dal 2019</a:t>
            </a:r>
            <a:endParaRPr lang="it-IT" kern="100" dirty="0">
              <a:solidFill>
                <a:srgbClr val="FF6699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AFDB772-526B-5E15-995A-8141341D8B1C}"/>
              </a:ext>
            </a:extLst>
          </p:cNvPr>
          <p:cNvSpPr/>
          <p:nvPr/>
        </p:nvSpPr>
        <p:spPr>
          <a:xfrm>
            <a:off x="8862001" y="2260230"/>
            <a:ext cx="3308733" cy="79824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endParaRPr lang="it-IT" b="1" kern="100" dirty="0">
              <a:solidFill>
                <a:schemeClr val="bg2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it-IT" b="1" kern="100" dirty="0">
                <a:solidFill>
                  <a:schemeClr val="bg2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2.397 utenti nel 2022</a:t>
            </a:r>
          </a:p>
          <a:p>
            <a:pPr algn="ctr">
              <a:lnSpc>
                <a:spcPct val="107000"/>
              </a:lnSpc>
            </a:pPr>
            <a:r>
              <a:rPr lang="it-IT" b="1" kern="100" dirty="0">
                <a:solidFill>
                  <a:schemeClr val="bg2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1,7% del totale</a:t>
            </a:r>
            <a:endParaRPr lang="it-IT" b="1" kern="100" dirty="0">
              <a:solidFill>
                <a:schemeClr val="bg2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kern="100" dirty="0">
              <a:solidFill>
                <a:schemeClr val="bg2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D9AA8DA0-6F45-7C50-8913-3EAF5DA18785}"/>
              </a:ext>
            </a:extLst>
          </p:cNvPr>
          <p:cNvSpPr/>
          <p:nvPr/>
        </p:nvSpPr>
        <p:spPr>
          <a:xfrm>
            <a:off x="9143998" y="3351733"/>
            <a:ext cx="3005470" cy="19475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700" b="1" dirty="0">
                <a:solidFill>
                  <a:schemeClr val="accent1">
                    <a:lumMod val="50000"/>
                  </a:schemeClr>
                </a:solidFill>
              </a:rPr>
              <a:t>Lombardia</a:t>
            </a:r>
            <a:r>
              <a:rPr lang="it-IT" sz="1700" dirty="0">
                <a:solidFill>
                  <a:schemeClr val="accent1">
                    <a:lumMod val="50000"/>
                  </a:schemeClr>
                </a:solidFill>
              </a:rPr>
              <a:t>: 112 posti letto (pl) di NPIA sui 403 nazionali.</a:t>
            </a:r>
          </a:p>
          <a:p>
            <a:pPr algn="ctr"/>
            <a:r>
              <a:rPr lang="it-IT" sz="1700" dirty="0">
                <a:solidFill>
                  <a:schemeClr val="accent1">
                    <a:lumMod val="50000"/>
                  </a:schemeClr>
                </a:solidFill>
              </a:rPr>
              <a:t>Tasso di 6 pl per 100.000 ab 0-17aa, un decimo di Belgio e Germania</a:t>
            </a:r>
          </a:p>
          <a:p>
            <a:pPr algn="ctr"/>
            <a:r>
              <a:rPr lang="it-IT" sz="1700" dirty="0">
                <a:solidFill>
                  <a:schemeClr val="accent1">
                    <a:lumMod val="50000"/>
                  </a:schemeClr>
                </a:solidFill>
              </a:rPr>
              <a:t> 3 ATS non hanno </a:t>
            </a:r>
          </a:p>
          <a:p>
            <a:pPr algn="ctr"/>
            <a:r>
              <a:rPr lang="it-IT" sz="1700" dirty="0">
                <a:solidFill>
                  <a:schemeClr val="accent1">
                    <a:lumMod val="50000"/>
                  </a:schemeClr>
                </a:solidFill>
              </a:rPr>
              <a:t>posti letto di NPIA.</a:t>
            </a:r>
          </a:p>
        </p:txBody>
      </p:sp>
    </p:spTree>
    <p:extLst>
      <p:ext uri="{BB962C8B-B14F-4D97-AF65-F5344CB8AC3E}">
        <p14:creationId xmlns:p14="http://schemas.microsoft.com/office/powerpoint/2010/main" val="3788930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8495D8D-9E76-1750-648D-2037E813E930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Prevalenza (per 1.000 residenti) di utenti con almeno un percorso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residenzialità terapeutica, per sesso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0E126783-8CCC-5C5B-4942-0AF5F7352813}"/>
              </a:ext>
            </a:extLst>
          </p:cNvPr>
          <p:cNvSpPr/>
          <p:nvPr/>
        </p:nvSpPr>
        <p:spPr>
          <a:xfrm>
            <a:off x="9015913" y="2358018"/>
            <a:ext cx="3010348" cy="6723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chemeClr val="bg2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531 utenti nel 2022</a:t>
            </a:r>
            <a:endParaRPr lang="it-IT" kern="100" dirty="0">
              <a:solidFill>
                <a:schemeClr val="bg2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B9E0E83-33F7-3659-CBAE-B78BC61FFB38}"/>
              </a:ext>
            </a:extLst>
          </p:cNvPr>
          <p:cNvSpPr/>
          <p:nvPr/>
        </p:nvSpPr>
        <p:spPr>
          <a:xfrm>
            <a:off x="9108169" y="1606975"/>
            <a:ext cx="2728511" cy="6723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FF6699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+ 64% dal 2019</a:t>
            </a:r>
            <a:endParaRPr lang="it-IT" kern="100" dirty="0">
              <a:solidFill>
                <a:srgbClr val="FF6699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00000000-0008-0000-1B00-000005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6221701"/>
              </p:ext>
            </p:extLst>
          </p:nvPr>
        </p:nvGraphicFramePr>
        <p:xfrm>
          <a:off x="251384" y="988751"/>
          <a:ext cx="8905448" cy="5129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E45A283D-BD48-CB37-6D3B-CC24FE4C9E24}"/>
              </a:ext>
            </a:extLst>
          </p:cNvPr>
          <p:cNvSpPr/>
          <p:nvPr/>
        </p:nvSpPr>
        <p:spPr>
          <a:xfrm>
            <a:off x="8824512" y="3468682"/>
            <a:ext cx="3295827" cy="17158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Lombardia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(2022):</a:t>
            </a:r>
          </a:p>
          <a:p>
            <a:pPr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344 posti di residenzialità terapeutica, 1/3 del totale italiano.</a:t>
            </a:r>
          </a:p>
          <a:p>
            <a:pPr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1 ATS sprovvista e 1 con numero di posti molto limitato</a:t>
            </a:r>
          </a:p>
        </p:txBody>
      </p:sp>
    </p:spTree>
    <p:extLst>
      <p:ext uri="{BB962C8B-B14F-4D97-AF65-F5344CB8AC3E}">
        <p14:creationId xmlns:p14="http://schemas.microsoft.com/office/powerpoint/2010/main" val="3111190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0CDC789C-8A36-248B-D732-D24048F06418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Numero di utenti adolescenti (14-18 anni) con disturbi NPIA </a:t>
            </a:r>
          </a:p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 almeno un contatto in ciascun servizio analizzato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92A6D2D6-B869-9F6E-74DF-7784D0429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9231120"/>
              </p:ext>
            </p:extLst>
          </p:nvPr>
        </p:nvGraphicFramePr>
        <p:xfrm>
          <a:off x="683046" y="903753"/>
          <a:ext cx="10443990" cy="5271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04E04CD-9885-066C-9606-8401998EBAF8}"/>
              </a:ext>
            </a:extLst>
          </p:cNvPr>
          <p:cNvSpPr/>
          <p:nvPr/>
        </p:nvSpPr>
        <p:spPr>
          <a:xfrm>
            <a:off x="7465764" y="3147237"/>
            <a:ext cx="4043190" cy="12099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Aumento degli accessi degli adolescenti in tutte le tipologie di servizi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e per tutte le tipologie di disturbi</a:t>
            </a:r>
          </a:p>
        </p:txBody>
      </p:sp>
    </p:spTree>
    <p:extLst>
      <p:ext uri="{BB962C8B-B14F-4D97-AF65-F5344CB8AC3E}">
        <p14:creationId xmlns:p14="http://schemas.microsoft.com/office/powerpoint/2010/main" val="388699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egnaposto contenuto 4">
            <a:extLst>
              <a:ext uri="{FF2B5EF4-FFF2-40B4-BE49-F238E27FC236}">
                <a16:creationId xmlns:a16="http://schemas.microsoft.com/office/drawing/2014/main" id="{B18EA860-668D-E9C8-28A1-E0C322E66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354" y="1308316"/>
            <a:ext cx="10807293" cy="4351338"/>
          </a:xfrm>
        </p:spPr>
        <p:txBody>
          <a:bodyPr>
            <a:normAutofit/>
          </a:bodyPr>
          <a:lstStyle/>
          <a:p>
            <a:pPr algn="just"/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Raccolgono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informazioni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sui beneficiari del Servizio Sanitario Regionale (dati sociodemografici, diagnosi al momento della dimissione da ospedali pubblici o privati, visite specialistiche, esami diagnostici, ricoveri al pronto soccorso, prescrizioni di farmaci dispensati in strutture ambulatoriali e ospedaliere dal SSN)</a:t>
            </a:r>
          </a:p>
          <a:p>
            <a:pPr algn="just"/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 a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scopo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amministrativo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la gestione del sistema sanitario consentono una facile disponibilità di informazioni provenienti da ampie popolazioni permettendo di studiare l’uso e l’impatto delle cure mediche, ottimizzando la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precisione delle stime 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la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possibilità di generalizzare i risultati</a:t>
            </a:r>
            <a:endParaRPr lang="it-IT" sz="2100" dirty="0">
              <a:solidFill>
                <a:srgbClr val="297A38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Possono essere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interconnessi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(tutte le banche dati utilizzano un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codice di identificazione personale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univoco anonimo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ciascun beneficiario del SSN)</a:t>
            </a:r>
          </a:p>
          <a:p>
            <a:pPr algn="just"/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L’analisi dei flussi amministrativi correnti consente di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raccogliere indirettamente informazioni sullo stato di salute della popolazione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partire dalla valutazione approfondita degli accessi per le diverse tipologie di disturbi nell’ambito dei servizi sanitari e sociosanitari. 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0" y="0"/>
            <a:ext cx="12192000" cy="692057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Oggetto di analisi: i flussi amministrativi sanitari</a:t>
            </a:r>
          </a:p>
        </p:txBody>
      </p:sp>
    </p:spTree>
    <p:extLst>
      <p:ext uri="{BB962C8B-B14F-4D97-AF65-F5344CB8AC3E}">
        <p14:creationId xmlns:p14="http://schemas.microsoft.com/office/powerpoint/2010/main" val="3515075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0E0DF919-7C04-B227-3CFA-D769A7CF3725}"/>
              </a:ext>
            </a:extLst>
          </p:cNvPr>
          <p:cNvSpPr/>
          <p:nvPr/>
        </p:nvSpPr>
        <p:spPr>
          <a:xfrm>
            <a:off x="0" y="1822621"/>
            <a:ext cx="12192000" cy="2545492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Appropriatezza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saturazione del sistema</a:t>
            </a:r>
          </a:p>
        </p:txBody>
      </p:sp>
    </p:spTree>
    <p:extLst>
      <p:ext uri="{BB962C8B-B14F-4D97-AF65-F5344CB8AC3E}">
        <p14:creationId xmlns:p14="http://schemas.microsoft.com/office/powerpoint/2010/main" val="3407466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1D5B1957-5426-7B90-63C5-E2A4B77AD530}"/>
              </a:ext>
            </a:extLst>
          </p:cNvPr>
          <p:cNvSpPr/>
          <p:nvPr/>
        </p:nvSpPr>
        <p:spPr>
          <a:xfrm>
            <a:off x="-1" y="0"/>
            <a:ext cx="6096000" cy="1512277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utenti con almeno un ricovero ordinario per disturbi psichiatrici, </a:t>
            </a:r>
          </a:p>
          <a:p>
            <a:pPr algn="ctr">
              <a:spcAft>
                <a:spcPts val="300"/>
              </a:spcAft>
            </a:pP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tipologia di reparto (2022)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D773EC54-97A7-4C22-33D0-63C090505C9A}"/>
              </a:ext>
            </a:extLst>
          </p:cNvPr>
          <p:cNvSpPr/>
          <p:nvPr/>
        </p:nvSpPr>
        <p:spPr>
          <a:xfrm>
            <a:off x="6096000" y="1"/>
            <a:ext cx="6096000" cy="1512276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utenti con almeno un ricovero ordinario per disturbi neurologici, </a:t>
            </a:r>
          </a:p>
          <a:p>
            <a:pPr algn="ctr">
              <a:spcAft>
                <a:spcPts val="300"/>
              </a:spcAft>
            </a:pP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tipologia di reparto (2022)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B170927-7C05-273D-66E3-5F9641972300}"/>
              </a:ext>
            </a:extLst>
          </p:cNvPr>
          <p:cNvCxnSpPr>
            <a:cxnSpLocks/>
          </p:cNvCxnSpPr>
          <p:nvPr/>
        </p:nvCxnSpPr>
        <p:spPr>
          <a:xfrm flipV="1">
            <a:off x="6095999" y="1"/>
            <a:ext cx="1" cy="151227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15" name="Immagine 14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6" name="Immagine 15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7" name="Immagine 16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8" name="Rettangolo 17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BCF471AA-6C97-3B0E-8424-3E4E78EC9A63}"/>
              </a:ext>
            </a:extLst>
          </p:cNvPr>
          <p:cNvGrpSpPr/>
          <p:nvPr/>
        </p:nvGrpSpPr>
        <p:grpSpPr>
          <a:xfrm>
            <a:off x="613750" y="1512277"/>
            <a:ext cx="10959940" cy="3700427"/>
            <a:chOff x="25388" y="0"/>
            <a:chExt cx="6593996" cy="2519680"/>
          </a:xfrm>
        </p:grpSpPr>
        <p:graphicFrame>
          <p:nvGraphicFramePr>
            <p:cNvPr id="4" name="Grafico 3">
              <a:extLst>
                <a:ext uri="{FF2B5EF4-FFF2-40B4-BE49-F238E27FC236}">
                  <a16:creationId xmlns:a16="http://schemas.microsoft.com/office/drawing/2014/main" id="{C03DD181-74DF-5F2D-9B05-19EC78EAD96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70467009"/>
                </p:ext>
              </p:extLst>
            </p:nvPr>
          </p:nvGraphicFramePr>
          <p:xfrm>
            <a:off x="3558684" y="0"/>
            <a:ext cx="3060700" cy="25196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graphicFrame>
          <p:nvGraphicFramePr>
            <p:cNvPr id="9" name="Grafico 8">
              <a:extLst>
                <a:ext uri="{FF2B5EF4-FFF2-40B4-BE49-F238E27FC236}">
                  <a16:creationId xmlns:a16="http://schemas.microsoft.com/office/drawing/2014/main" id="{0AAD6967-9C8F-63CC-F5BF-801626D54D0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89459687"/>
                </p:ext>
              </p:extLst>
            </p:nvPr>
          </p:nvGraphicFramePr>
          <p:xfrm>
            <a:off x="25388" y="0"/>
            <a:ext cx="3651250" cy="25196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C1B1A723-C41C-B9AA-4E20-EAC404031A2C}"/>
              </a:ext>
            </a:extLst>
          </p:cNvPr>
          <p:cNvSpPr/>
          <p:nvPr/>
        </p:nvSpPr>
        <p:spPr>
          <a:xfrm>
            <a:off x="4543292" y="4316844"/>
            <a:ext cx="3105416" cy="12291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51% dei disturbi psichiatrici e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79% dei disturbi neurologici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sono ricoverati in reparti inappropriati</a:t>
            </a:r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72284869-5A64-AC56-F7B3-4C85756630C5}"/>
              </a:ext>
            </a:extLst>
          </p:cNvPr>
          <p:cNvSpPr/>
          <p:nvPr/>
        </p:nvSpPr>
        <p:spPr>
          <a:xfrm>
            <a:off x="1288974" y="5611004"/>
            <a:ext cx="9926198" cy="56422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In base alle giornate di degenza, mancano tra 50 e 85 posti letto di NPIA in Lombardia</a:t>
            </a:r>
          </a:p>
        </p:txBody>
      </p:sp>
    </p:spTree>
    <p:extLst>
      <p:ext uri="{BB962C8B-B14F-4D97-AF65-F5344CB8AC3E}">
        <p14:creationId xmlns:p14="http://schemas.microsoft.com/office/powerpoint/2010/main" val="3075309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1DB43D3-F481-DE8C-7F88-3DD4D7B09166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Numero di ricoveri ordinari per disturbi psichiatrici, per tipologia di reparto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D8CF29AF-EF47-5453-9C11-3BC75C3EB4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49401"/>
              </p:ext>
            </p:extLst>
          </p:nvPr>
        </p:nvGraphicFramePr>
        <p:xfrm>
          <a:off x="22972" y="1476260"/>
          <a:ext cx="8354911" cy="4604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Ovale 2">
            <a:extLst>
              <a:ext uri="{FF2B5EF4-FFF2-40B4-BE49-F238E27FC236}">
                <a16:creationId xmlns:a16="http://schemas.microsoft.com/office/drawing/2014/main" id="{246DA426-A2FD-92A4-1248-7CA130E6C5FB}"/>
              </a:ext>
            </a:extLst>
          </p:cNvPr>
          <p:cNvSpPr/>
          <p:nvPr/>
        </p:nvSpPr>
        <p:spPr>
          <a:xfrm>
            <a:off x="8230777" y="3439033"/>
            <a:ext cx="3309508" cy="142897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In aumento soprattutto i ricoveri in pediatria, in psichiatria adulti e in altri reparti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8FA030C3-BFED-F6DB-5775-AB89245144A3}"/>
              </a:ext>
            </a:extLst>
          </p:cNvPr>
          <p:cNvSpPr/>
          <p:nvPr/>
        </p:nvSpPr>
        <p:spPr>
          <a:xfrm>
            <a:off x="7969874" y="1120395"/>
            <a:ext cx="3822627" cy="189168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In diminuzione il numero dei ricoveri in NPIA per la maggiore complessità dei casi e permanenze più lunghe con conseguente saturazione del sistema </a:t>
            </a:r>
          </a:p>
        </p:txBody>
      </p:sp>
    </p:spTree>
    <p:extLst>
      <p:ext uri="{BB962C8B-B14F-4D97-AF65-F5344CB8AC3E}">
        <p14:creationId xmlns:p14="http://schemas.microsoft.com/office/powerpoint/2010/main" val="557924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03ED628B-D074-D9C9-C44B-0113B0D7380D}"/>
              </a:ext>
            </a:extLst>
          </p:cNvPr>
          <p:cNvSpPr/>
          <p:nvPr/>
        </p:nvSpPr>
        <p:spPr>
          <a:xfrm>
            <a:off x="0" y="1822621"/>
            <a:ext cx="12192000" cy="2545492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Comportamenti suicidari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intensità di cura</a:t>
            </a:r>
          </a:p>
        </p:txBody>
      </p:sp>
    </p:spTree>
    <p:extLst>
      <p:ext uri="{BB962C8B-B14F-4D97-AF65-F5344CB8AC3E}">
        <p14:creationId xmlns:p14="http://schemas.microsoft.com/office/powerpoint/2010/main" val="41003317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9677B15-E265-7D2F-E6D4-394C05030D00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Andamento di una coorte di soggetti con diagnosi di comportamento suicidario, identificati nei ricoveri e negli accessi in Pronto Soccorso, per sesso  </a:t>
            </a: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6BC05706-7E34-BEB9-E406-BC50CEF80A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421855"/>
              </p:ext>
            </p:extLst>
          </p:nvPr>
        </p:nvGraphicFramePr>
        <p:xfrm>
          <a:off x="87475" y="1002563"/>
          <a:ext cx="9233265" cy="5155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BCA45E84-7465-7980-233A-A431B71FEFF3}"/>
              </a:ext>
            </a:extLst>
          </p:cNvPr>
          <p:cNvSpPr/>
          <p:nvPr/>
        </p:nvSpPr>
        <p:spPr>
          <a:xfrm>
            <a:off x="8747760" y="2490727"/>
            <a:ext cx="3118216" cy="18765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Coorte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: insieme di soggetti con una caratteristica comune (nel nostro caso, comportamenti suicidari) che vengono seguiti nel tempo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E07E4404-D05A-6C46-6612-4A141D63290D}"/>
              </a:ext>
            </a:extLst>
          </p:cNvPr>
          <p:cNvSpPr/>
          <p:nvPr/>
        </p:nvSpPr>
        <p:spPr>
          <a:xfrm>
            <a:off x="1288973" y="1255951"/>
            <a:ext cx="4428781" cy="11650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I comportamenti suicidari sono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ad elevato rischio di essere sottostimati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nei flussi amministrativi</a:t>
            </a:r>
          </a:p>
        </p:txBody>
      </p:sp>
    </p:spTree>
    <p:extLst>
      <p:ext uri="{BB962C8B-B14F-4D97-AF65-F5344CB8AC3E}">
        <p14:creationId xmlns:p14="http://schemas.microsoft.com/office/powerpoint/2010/main" val="1919245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B6BE42A-4C30-D221-3246-3C82FE213ED7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Andamento di una coorte di soggetti con diagnosi di comportamento suicidario, per classe d’età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F73DEA8C-6C79-DB83-0F53-7CF4669A87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0411309"/>
              </p:ext>
            </p:extLst>
          </p:nvPr>
        </p:nvGraphicFramePr>
        <p:xfrm>
          <a:off x="1363579" y="889687"/>
          <a:ext cx="9336505" cy="5386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1F69C85D-258D-2ECE-44A5-6E329B24109A}"/>
              </a:ext>
            </a:extLst>
          </p:cNvPr>
          <p:cNvSpPr/>
          <p:nvPr/>
        </p:nvSpPr>
        <p:spPr>
          <a:xfrm>
            <a:off x="9121966" y="2739651"/>
            <a:ext cx="2941697" cy="13786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Gli aumenti dei comportamenti suicidari sono consistenti soprattutto in epoca post pandemica</a:t>
            </a:r>
          </a:p>
        </p:txBody>
      </p:sp>
    </p:spTree>
    <p:extLst>
      <p:ext uri="{BB962C8B-B14F-4D97-AF65-F5344CB8AC3E}">
        <p14:creationId xmlns:p14="http://schemas.microsoft.com/office/powerpoint/2010/main" val="3639793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7D05FC16-A914-45EC-1B52-874078C5C6F2}"/>
              </a:ext>
            </a:extLst>
          </p:cNvPr>
          <p:cNvSpPr/>
          <p:nvPr/>
        </p:nvSpPr>
        <p:spPr>
          <a:xfrm>
            <a:off x="0" y="1"/>
            <a:ext cx="12192000" cy="1158948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Andamento della percentuale di soggetti con almeno un contatto con il Servizio Sanitario Regionale nei </a:t>
            </a:r>
            <a:r>
              <a:rPr lang="it-IT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due anni precedenti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alla diagnosi di comportamento suicidario, per flusso 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9CB93A48-4E28-08C0-A717-EB61D89BCE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901887"/>
              </p:ext>
            </p:extLst>
          </p:nvPr>
        </p:nvGraphicFramePr>
        <p:xfrm>
          <a:off x="401053" y="1158949"/>
          <a:ext cx="8775031" cy="5103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Ovale 3">
            <a:extLst>
              <a:ext uri="{FF2B5EF4-FFF2-40B4-BE49-F238E27FC236}">
                <a16:creationId xmlns:a16="http://schemas.microsoft.com/office/drawing/2014/main" id="{F3F23E71-58B0-87EF-D54C-44FEB96039D0}"/>
              </a:ext>
            </a:extLst>
          </p:cNvPr>
          <p:cNvSpPr/>
          <p:nvPr/>
        </p:nvSpPr>
        <p:spPr>
          <a:xfrm>
            <a:off x="8681987" y="2392032"/>
            <a:ext cx="3108960" cy="207393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11430" algn="ctr"/>
            <a:endParaRPr lang="it-IT" b="1" kern="100" dirty="0">
              <a:solidFill>
                <a:srgbClr val="00B05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11430" algn="ctr"/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Gli utenti già in carico ambulatoriale </a:t>
            </a:r>
          </a:p>
          <a:p>
            <a:pPr marR="11430" algn="ctr"/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passano </a:t>
            </a:r>
          </a:p>
          <a:p>
            <a:pPr marR="11430" algn="ctr"/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dal 40% del 2016 </a:t>
            </a:r>
          </a:p>
          <a:p>
            <a:pPr marR="11430" algn="ctr"/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 62% del 2022</a:t>
            </a:r>
            <a:endParaRPr lang="it-IT" kern="100" dirty="0">
              <a:solidFill>
                <a:srgbClr val="00B05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11430" algn="ctr"/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it-IT" kern="100" dirty="0">
              <a:solidFill>
                <a:srgbClr val="00B05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29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00B5F12-0AED-93DA-E25B-9B056C211DCE}"/>
              </a:ext>
            </a:extLst>
          </p:cNvPr>
          <p:cNvSpPr/>
          <p:nvPr/>
        </p:nvSpPr>
        <p:spPr>
          <a:xfrm>
            <a:off x="0" y="1"/>
            <a:ext cx="12192000" cy="1158948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Andamento della percentuale di soggetti con almeno un contatto con il Servizio Sanitario Regionale </a:t>
            </a:r>
            <a:r>
              <a:rPr lang="it-IT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nell'anno successivo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alla diagnosi di comportamento suicidario, per flusso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00000000-0008-0000-13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22373"/>
              </p:ext>
            </p:extLst>
          </p:nvPr>
        </p:nvGraphicFramePr>
        <p:xfrm>
          <a:off x="111366" y="1158948"/>
          <a:ext cx="8459757" cy="5102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Ovale 2">
            <a:extLst>
              <a:ext uri="{FF2B5EF4-FFF2-40B4-BE49-F238E27FC236}">
                <a16:creationId xmlns:a16="http://schemas.microsoft.com/office/drawing/2014/main" id="{5D77D528-6ED1-DBC9-B8B5-AE8803B77373}"/>
              </a:ext>
            </a:extLst>
          </p:cNvPr>
          <p:cNvSpPr/>
          <p:nvPr/>
        </p:nvSpPr>
        <p:spPr>
          <a:xfrm>
            <a:off x="8230776" y="3502242"/>
            <a:ext cx="3620877" cy="172711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11430"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più del 50% </a:t>
            </a:r>
          </a:p>
          <a:p>
            <a:pPr marR="11430"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continuano ad avere</a:t>
            </a:r>
          </a:p>
          <a:p>
            <a:pPr marR="11430" algn="ctr">
              <a:lnSpc>
                <a:spcPct val="107000"/>
              </a:lnSpc>
            </a:pP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un nuovo ricovero o </a:t>
            </a:r>
          </a:p>
          <a:p>
            <a:pPr marR="11430" algn="ctr">
              <a:lnSpc>
                <a:spcPct val="107000"/>
              </a:lnSpc>
            </a:pP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un nuovo accesso al PS</a:t>
            </a:r>
            <a:endParaRPr lang="it-IT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11430"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it-IT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239E3BC1-60A7-C79C-2B35-5244DC79BE81}"/>
              </a:ext>
            </a:extLst>
          </p:cNvPr>
          <p:cNvSpPr/>
          <p:nvPr/>
        </p:nvSpPr>
        <p:spPr>
          <a:xfrm>
            <a:off x="8230777" y="1383181"/>
            <a:ext cx="3620877" cy="207393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11430" algn="ctr">
              <a:lnSpc>
                <a:spcPct val="107000"/>
              </a:lnSpc>
              <a:spcAft>
                <a:spcPts val="800"/>
              </a:spcAft>
            </a:pPr>
            <a:endParaRPr lang="it-IT" b="1" kern="100" dirty="0">
              <a:solidFill>
                <a:srgbClr val="00B05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11430" algn="ctr">
              <a:spcAft>
                <a:spcPts val="800"/>
              </a:spcAft>
            </a:pPr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Gli utenti  in carico ambulatoriale </a:t>
            </a:r>
          </a:p>
          <a:p>
            <a:pPr marR="11430" algn="ctr">
              <a:spcAft>
                <a:spcPts val="800"/>
              </a:spcAft>
            </a:pPr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passano </a:t>
            </a:r>
          </a:p>
          <a:p>
            <a:pPr marR="11430" algn="ctr">
              <a:spcAft>
                <a:spcPts val="800"/>
              </a:spcAft>
            </a:pPr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dal 60% del 2016 </a:t>
            </a:r>
          </a:p>
          <a:p>
            <a:pPr marR="11430" algn="ctr">
              <a:spcAft>
                <a:spcPts val="800"/>
              </a:spcAft>
            </a:pPr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 90% del 2021</a:t>
            </a:r>
            <a:endParaRPr lang="it-IT" kern="100" dirty="0">
              <a:solidFill>
                <a:srgbClr val="00B05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11430"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it-IT" kern="100" dirty="0">
              <a:solidFill>
                <a:srgbClr val="00B05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963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03ED628B-D074-D9C9-C44B-0113B0D7380D}"/>
              </a:ext>
            </a:extLst>
          </p:cNvPr>
          <p:cNvSpPr/>
          <p:nvPr/>
        </p:nvSpPr>
        <p:spPr>
          <a:xfrm>
            <a:off x="0" y="1822621"/>
            <a:ext cx="12192000" cy="2545492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Conclusioni</a:t>
            </a:r>
          </a:p>
        </p:txBody>
      </p:sp>
    </p:spTree>
    <p:extLst>
      <p:ext uri="{BB962C8B-B14F-4D97-AF65-F5344CB8AC3E}">
        <p14:creationId xmlns:p14="http://schemas.microsoft.com/office/powerpoint/2010/main" val="281869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4FB87DE-00DC-C905-943A-E6205A61F419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In epoca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prepandemica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000A49-EE70-CA43-DC43-8E6131502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52" y="1128535"/>
            <a:ext cx="11600135" cy="49085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2600" dirty="0"/>
          </a:p>
          <a:p>
            <a:pPr lvl="1"/>
            <a:r>
              <a:rPr lang="it-IT" sz="2600" b="1" dirty="0"/>
              <a:t>Incremento </a:t>
            </a:r>
            <a:r>
              <a:rPr lang="it-IT" sz="2600" dirty="0"/>
              <a:t>marcato e trasversale degli </a:t>
            </a:r>
            <a:r>
              <a:rPr lang="it-IT" sz="2600" b="1" dirty="0"/>
              <a:t>accessi</a:t>
            </a:r>
            <a:r>
              <a:rPr lang="it-IT" sz="2600" dirty="0"/>
              <a:t> per disturbi NPIA, più evidente nei </a:t>
            </a:r>
            <a:r>
              <a:rPr lang="it-IT" sz="2600" b="1" dirty="0"/>
              <a:t>disturbi psichiatrici</a:t>
            </a:r>
            <a:br>
              <a:rPr lang="it-IT" sz="2600" b="1" dirty="0"/>
            </a:br>
            <a:endParaRPr lang="it-IT" sz="2600" b="1" dirty="0"/>
          </a:p>
          <a:p>
            <a:pPr lvl="1"/>
            <a:r>
              <a:rPr lang="it-IT" sz="2600" dirty="0"/>
              <a:t>Progressiva </a:t>
            </a:r>
            <a:r>
              <a:rPr lang="it-IT" sz="2600" b="1" dirty="0"/>
              <a:t>maggiore complessità </a:t>
            </a:r>
            <a:r>
              <a:rPr lang="it-IT" sz="2600" dirty="0"/>
              <a:t>delle situazioni cliniche</a:t>
            </a:r>
            <a:br>
              <a:rPr lang="it-IT" sz="2600" dirty="0"/>
            </a:br>
            <a:endParaRPr lang="it-IT" sz="2600" dirty="0"/>
          </a:p>
          <a:p>
            <a:pPr lvl="1"/>
            <a:r>
              <a:rPr lang="it-IT" sz="2600" dirty="0"/>
              <a:t>Rilevanti </a:t>
            </a:r>
            <a:r>
              <a:rPr lang="it-IT" sz="2600" b="1" dirty="0"/>
              <a:t>criticità nella intensità e continuità di cura</a:t>
            </a:r>
            <a:br>
              <a:rPr lang="it-IT" sz="2600" b="1" dirty="0"/>
            </a:br>
            <a:endParaRPr lang="it-IT" sz="2600" b="1" dirty="0"/>
          </a:p>
          <a:p>
            <a:pPr lvl="1"/>
            <a:r>
              <a:rPr lang="it-IT" sz="2600" b="1" dirty="0"/>
              <a:t>Saturazione del sistema </a:t>
            </a:r>
            <a:r>
              <a:rPr lang="it-IT" sz="2600" dirty="0"/>
              <a:t>ed effetto «spostamento» per alcune classi di età e tipologie di disturbi</a:t>
            </a:r>
            <a:br>
              <a:rPr lang="it-IT" sz="2600" dirty="0"/>
            </a:br>
            <a:endParaRPr lang="it-IT" sz="2600" dirty="0"/>
          </a:p>
          <a:p>
            <a:pPr lvl="1"/>
            <a:r>
              <a:rPr lang="it-IT" sz="2600" b="1" dirty="0"/>
              <a:t>Disomogeneità</a:t>
            </a:r>
            <a:r>
              <a:rPr lang="it-IT" sz="2600" dirty="0"/>
              <a:t> marcata delle risposte nel </a:t>
            </a:r>
            <a:r>
              <a:rPr lang="it-IT" sz="2600" b="1" dirty="0"/>
              <a:t>territorio regionale</a:t>
            </a:r>
          </a:p>
          <a:p>
            <a:pPr lvl="1"/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66257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ttangolo 141">
            <a:extLst>
              <a:ext uri="{FF2B5EF4-FFF2-40B4-BE49-F238E27FC236}">
                <a16:creationId xmlns:a16="http://schemas.microsoft.com/office/drawing/2014/main" id="{153CADE3-2C2A-196B-C1AC-F6697F6DEDFA}"/>
              </a:ext>
            </a:extLst>
          </p:cNvPr>
          <p:cNvSpPr/>
          <p:nvPr/>
        </p:nvSpPr>
        <p:spPr>
          <a:xfrm>
            <a:off x="3052958" y="0"/>
            <a:ext cx="3056400" cy="2880000"/>
          </a:xfrm>
          <a:prstGeom prst="rect">
            <a:avLst/>
          </a:prstGeom>
          <a:solidFill>
            <a:srgbClr val="297A3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Schede di Dimissione Ospedaliera</a:t>
            </a:r>
          </a:p>
        </p:txBody>
      </p:sp>
      <p:sp>
        <p:nvSpPr>
          <p:cNvPr id="144" name="Rettangolo 143">
            <a:extLst>
              <a:ext uri="{FF2B5EF4-FFF2-40B4-BE49-F238E27FC236}">
                <a16:creationId xmlns:a16="http://schemas.microsoft.com/office/drawing/2014/main" id="{530C36E1-2BC8-3627-5619-13E5C3EB91FB}"/>
              </a:ext>
            </a:extLst>
          </p:cNvPr>
          <p:cNvSpPr/>
          <p:nvPr/>
        </p:nvSpPr>
        <p:spPr>
          <a:xfrm>
            <a:off x="9176239" y="0"/>
            <a:ext cx="3056400" cy="2880000"/>
          </a:xfrm>
          <a:prstGeom prst="rect">
            <a:avLst/>
          </a:prstGeom>
          <a:solidFill>
            <a:srgbClr val="297A3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Ambulatoriale (28/san)</a:t>
            </a:r>
          </a:p>
        </p:txBody>
      </p:sp>
      <p:sp>
        <p:nvSpPr>
          <p:cNvPr id="147" name="Rettangolo 146">
            <a:extLst>
              <a:ext uri="{FF2B5EF4-FFF2-40B4-BE49-F238E27FC236}">
                <a16:creationId xmlns:a16="http://schemas.microsoft.com/office/drawing/2014/main" id="{769DD467-6B1E-75B7-ECB8-85074735AADE}"/>
              </a:ext>
            </a:extLst>
          </p:cNvPr>
          <p:cNvSpPr/>
          <p:nvPr/>
        </p:nvSpPr>
        <p:spPr>
          <a:xfrm>
            <a:off x="6115729" y="3976828"/>
            <a:ext cx="3056400" cy="2880000"/>
          </a:xfrm>
          <a:prstGeom prst="rect">
            <a:avLst/>
          </a:prstGeom>
          <a:solidFill>
            <a:srgbClr val="297A3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Residenzialità terapeutica (43/san)</a:t>
            </a:r>
          </a:p>
          <a:p>
            <a:pPr algn="ctr"/>
            <a:endParaRPr lang="it-I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Rettangolo 145">
            <a:extLst>
              <a:ext uri="{FF2B5EF4-FFF2-40B4-BE49-F238E27FC236}">
                <a16:creationId xmlns:a16="http://schemas.microsoft.com/office/drawing/2014/main" id="{CDA63CCA-8718-C13F-06A8-522457C95A2E}"/>
              </a:ext>
            </a:extLst>
          </p:cNvPr>
          <p:cNvSpPr/>
          <p:nvPr/>
        </p:nvSpPr>
        <p:spPr>
          <a:xfrm>
            <a:off x="3063857" y="3977350"/>
            <a:ext cx="3056400" cy="28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err="1">
                <a:solidFill>
                  <a:srgbClr val="297A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PsicheWeb</a:t>
            </a:r>
            <a:endParaRPr lang="it-IT" sz="2800" b="1" dirty="0">
              <a:solidFill>
                <a:srgbClr val="297A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49012BE-E97D-B7E8-E296-F93B866900C9}"/>
              </a:ext>
            </a:extLst>
          </p:cNvPr>
          <p:cNvSpPr/>
          <p:nvPr/>
        </p:nvSpPr>
        <p:spPr>
          <a:xfrm>
            <a:off x="471" y="3976889"/>
            <a:ext cx="3056400" cy="2880000"/>
          </a:xfrm>
          <a:prstGeom prst="rect">
            <a:avLst/>
          </a:prstGeom>
          <a:solidFill>
            <a:srgbClr val="297A3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Farmaceutica territoriale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8893716-C337-BEC1-748E-41DFD625D406}"/>
              </a:ext>
            </a:extLst>
          </p:cNvPr>
          <p:cNvSpPr/>
          <p:nvPr/>
        </p:nvSpPr>
        <p:spPr>
          <a:xfrm>
            <a:off x="6110224" y="-7636"/>
            <a:ext cx="3056400" cy="28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297A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Emergenze (6/san)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FC9ACB6E-BA30-F279-E256-F2162DEBDEC7}"/>
              </a:ext>
            </a:extLst>
          </p:cNvPr>
          <p:cNvSpPr/>
          <p:nvPr/>
        </p:nvSpPr>
        <p:spPr>
          <a:xfrm>
            <a:off x="9167601" y="3985928"/>
            <a:ext cx="3056400" cy="28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b="1" dirty="0">
              <a:solidFill>
                <a:srgbClr val="B641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2876" y="4354365"/>
            <a:ext cx="2143125" cy="214312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B54A8CD3-686A-B51C-5F70-8ACB9C89D309}"/>
              </a:ext>
            </a:extLst>
          </p:cNvPr>
          <p:cNvSpPr/>
          <p:nvPr/>
        </p:nvSpPr>
        <p:spPr>
          <a:xfrm>
            <a:off x="443" y="2883582"/>
            <a:ext cx="12232196" cy="1100882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Flussi amministrativi sanitari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791" y="651003"/>
            <a:ext cx="27146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773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4FB87DE-00DC-C905-943A-E6205A61F419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Nell’anno della pandemia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000A49-EE70-CA43-DC43-8E6131502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52" y="1716565"/>
            <a:ext cx="11600135" cy="3424870"/>
          </a:xfrm>
        </p:spPr>
        <p:txBody>
          <a:bodyPr>
            <a:noAutofit/>
          </a:bodyPr>
          <a:lstStyle/>
          <a:p>
            <a:pPr lvl="1"/>
            <a:r>
              <a:rPr lang="it-IT" sz="2800" b="1" dirty="0"/>
              <a:t>Diminuzione degli accessi meno marcata </a:t>
            </a:r>
            <a:r>
              <a:rPr lang="it-IT" sz="2800" dirty="0"/>
              <a:t>dell’atteso, con aumento in alcuni ambiti</a:t>
            </a:r>
            <a:br>
              <a:rPr lang="it-IT" sz="2800" dirty="0"/>
            </a:br>
            <a:endParaRPr lang="it-IT" sz="2800" dirty="0"/>
          </a:p>
          <a:p>
            <a:pPr lvl="1"/>
            <a:r>
              <a:rPr lang="it-IT" sz="2800" dirty="0"/>
              <a:t>Importanza ed efficacia delle strategie mirate introdotte da Regione (</a:t>
            </a:r>
            <a:r>
              <a:rPr lang="it-IT" sz="2800" b="1" dirty="0"/>
              <a:t>NPIA servizio essenziale, telemedicina</a:t>
            </a:r>
            <a:r>
              <a:rPr lang="it-IT" sz="2800" dirty="0"/>
              <a:t>)</a:t>
            </a:r>
            <a:br>
              <a:rPr lang="it-IT" sz="2800" dirty="0"/>
            </a:br>
            <a:endParaRPr lang="it-IT" sz="2800" dirty="0"/>
          </a:p>
          <a:p>
            <a:pPr lvl="1"/>
            <a:r>
              <a:rPr lang="it-IT" sz="2800" dirty="0"/>
              <a:t>Incremento della disomogeneità nei diversi territori, non strettamente correlata al carico pandemico</a:t>
            </a:r>
          </a:p>
          <a:p>
            <a:pPr marL="457200" lvl="1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488729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4FB87DE-00DC-C905-943A-E6205A61F419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In epoca post pandemica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000A49-EE70-CA43-DC43-8E6131502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52" y="991340"/>
            <a:ext cx="11600135" cy="5067067"/>
          </a:xfrm>
        </p:spPr>
        <p:txBody>
          <a:bodyPr>
            <a:normAutofit/>
          </a:bodyPr>
          <a:lstStyle/>
          <a:p>
            <a:pPr lvl="1"/>
            <a:r>
              <a:rPr lang="it-IT" b="1" dirty="0"/>
              <a:t>Incremento marcato degli accessi nelle femmine, negli adolescenti e per comportamenti suicidari</a:t>
            </a:r>
          </a:p>
          <a:p>
            <a:pPr lvl="1"/>
            <a:r>
              <a:rPr lang="it-IT" dirty="0"/>
              <a:t>Ulteriore </a:t>
            </a:r>
            <a:r>
              <a:rPr lang="it-IT" b="1" dirty="0"/>
              <a:t>incremento della complessità </a:t>
            </a:r>
            <a:r>
              <a:rPr lang="it-IT" dirty="0"/>
              <a:t>delle situazioni cliniche</a:t>
            </a:r>
          </a:p>
          <a:p>
            <a:pPr lvl="1"/>
            <a:r>
              <a:rPr lang="it-IT" dirty="0"/>
              <a:t>Permangono rilevanti </a:t>
            </a:r>
            <a:r>
              <a:rPr lang="it-IT" b="1" dirty="0"/>
              <a:t>criticità nella intensità e continuità di cura</a:t>
            </a:r>
            <a:r>
              <a:rPr lang="it-IT" dirty="0"/>
              <a:t>, anche per le situazioni più gravi, nonostante l’enorme sforzo in atto per garantire risposte</a:t>
            </a:r>
          </a:p>
          <a:p>
            <a:pPr lvl="1"/>
            <a:r>
              <a:rPr lang="it-IT" dirty="0"/>
              <a:t>Incremento di </a:t>
            </a:r>
            <a:r>
              <a:rPr lang="it-IT" b="1" dirty="0"/>
              <a:t>ricoveri in reparti non appropriati </a:t>
            </a:r>
            <a:r>
              <a:rPr lang="it-IT" dirty="0"/>
              <a:t>(psichiatria, pediatria, altri)</a:t>
            </a:r>
          </a:p>
          <a:p>
            <a:pPr lvl="1"/>
            <a:r>
              <a:rPr lang="it-IT" dirty="0"/>
              <a:t>Aumenta la </a:t>
            </a:r>
            <a:r>
              <a:rPr lang="it-IT" b="1" dirty="0"/>
              <a:t>saturazione del sistema e l’effetto spostamento in contesti di minore appropriatezza o fuori dal sistema sanitario pubblico di una parte della popolazione (in particolare per i minori di genere maschile, nei primi anni di vita e con disturbi più lievi, neurologici o del linguaggio e apprendimento)</a:t>
            </a:r>
            <a:r>
              <a:rPr lang="it-IT" dirty="0"/>
              <a:t> con impatto sulle liste d’attesa, minore possibilità di diagnosi precoci e conseguenze sulle prognosi nel lungo periodo</a:t>
            </a:r>
          </a:p>
          <a:p>
            <a:pPr lvl="1"/>
            <a:r>
              <a:rPr lang="it-IT" b="1" dirty="0"/>
              <a:t>Effetto protettivo delle attività ambulatoriali sull’accesso al PS per disturbi psichiatrici</a:t>
            </a:r>
          </a:p>
        </p:txBody>
      </p:sp>
    </p:spTree>
    <p:extLst>
      <p:ext uri="{BB962C8B-B14F-4D97-AF65-F5344CB8AC3E}">
        <p14:creationId xmlns:p14="http://schemas.microsoft.com/office/powerpoint/2010/main" val="314123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4FB87DE-00DC-C905-943A-E6205A61F419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Luci e ombre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000A49-EE70-CA43-DC43-8E6131502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52" y="1512891"/>
            <a:ext cx="11600135" cy="383221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risposta del sistema sanitario lombardo ai minorenni con disturbi </a:t>
            </a:r>
            <a:r>
              <a:rPr lang="it-IT" sz="2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neuropsichiatrici e alle 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loro famiglie si conferma come 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tra le più estese e strutturate del Paese 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per dotazione di servizi e investimento in interventi ambulatoriali, territoriali, semiresidenziali, residenziali e di ricovero ordinario nonché per spesa media pro capite.</a:t>
            </a:r>
          </a:p>
          <a:p>
            <a:pPr marL="457200" lvl="1" indent="0">
              <a:buNone/>
            </a:pPr>
            <a:endParaRPr lang="it-IT" sz="2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scelte effettuate nell’anno della pandemia hanno evidenziato che l’attuazione di 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interventi mirati 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può diminuire l’impatto di eventi catastrofici sulle popolazioni vulnerabili.</a:t>
            </a:r>
          </a:p>
          <a:p>
            <a:pPr lvl="1"/>
            <a:endParaRPr lang="it-IT" sz="2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Ciononostante,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sistema è saturo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sono 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rilevanti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criticità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nella continuità di cura e nella tipologia e intensità di interventi disponibili, anche per le situazioni più complesse e gravi, e disomogeneità 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 i territori delle diverse ATS regionali, che impattano in modo rilevante sull’accesso ai servizi, sui tempi di attesa e sullo stato di salute della popolazione. </a:t>
            </a:r>
          </a:p>
        </p:txBody>
      </p:sp>
    </p:spTree>
    <p:extLst>
      <p:ext uri="{BB962C8B-B14F-4D97-AF65-F5344CB8AC3E}">
        <p14:creationId xmlns:p14="http://schemas.microsoft.com/office/powerpoint/2010/main" val="1150735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4FB87DE-00DC-C905-943A-E6205A61F419}"/>
              </a:ext>
            </a:extLst>
          </p:cNvPr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Conclusioni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000A49-EE70-CA43-DC43-8E6131502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961" y="1106725"/>
            <a:ext cx="11095518" cy="4644549"/>
          </a:xfrm>
        </p:spPr>
        <p:txBody>
          <a:bodyPr>
            <a:noAutofit/>
          </a:bodyPr>
          <a:lstStyle/>
          <a:p>
            <a:pPr indent="269875" algn="just">
              <a:spcAft>
                <a:spcPts val="600"/>
              </a:spcAft>
            </a:pP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la prima volta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informazioni importanti per la programmazione sanitaria e per la definizione di linee strategiche di prevenzione e intervento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i disturbi NPIA, utili non solo al mondo sanitario ma anche per i diversi attori del territorio, dal terzo settore al mondo educativo ai servizi degli enti pubblici territoriali</a:t>
            </a:r>
          </a:p>
          <a:p>
            <a:pPr indent="269875" algn="just">
              <a:spcAft>
                <a:spcPts val="600"/>
              </a:spcAft>
            </a:pP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L’impatto del COVID sulle nuove generazioni è appena cominciato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proseguirà per molti anni, e la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saturazione del sistema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ne amplifica le conseguenze anche in un contesto ricco per i servizi di NPIA come Regione Lombardia, in particolare su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popolazioni più vulnerabili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(piccoli, bambine e ragazze; </a:t>
            </a:r>
            <a:r>
              <a:rPr lang="it-IT" sz="2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migratorio; vulnerabilità familiari o sociali; povertà; disabilità </a:t>
            </a:r>
            <a:r>
              <a:rPr lang="it-IT" sz="2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ecc</a:t>
            </a:r>
            <a:r>
              <a:rPr lang="it-IT" sz="2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 per il contemporaneo aumento di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altri fattori di rischio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(pressione prestazionale e verso l’individualismo, social, </a:t>
            </a:r>
            <a:r>
              <a:rPr lang="it-IT" sz="2100" dirty="0" err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bullizzazione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 marginalizzazione di chi non è all’altezza, scarse prospettive di futuro…)</a:t>
            </a:r>
          </a:p>
          <a:p>
            <a:pPr indent="269875" algn="just">
              <a:spcAft>
                <a:spcPts val="600"/>
              </a:spcAft>
            </a:pPr>
            <a:r>
              <a:rPr lang="it-IT" sz="2100" b="1" dirty="0"/>
              <a:t>Indispensabile approfondire ulteriormente</a:t>
            </a:r>
            <a:r>
              <a:rPr lang="it-IT" sz="2100" dirty="0"/>
              <a:t>, con altre analisi di coorte e di </a:t>
            </a:r>
            <a:r>
              <a:rPr lang="it-IT" sz="2100" dirty="0" err="1"/>
              <a:t>datalinkage</a:t>
            </a:r>
            <a:r>
              <a:rPr lang="it-IT" sz="2100" dirty="0"/>
              <a:t> e più approfondite, per comprendere maggiormente i fenomeni in atto e identificare ancora meglio linee strategiche di intervento</a:t>
            </a:r>
          </a:p>
        </p:txBody>
      </p:sp>
    </p:spTree>
    <p:extLst>
      <p:ext uri="{BB962C8B-B14F-4D97-AF65-F5344CB8AC3E}">
        <p14:creationId xmlns:p14="http://schemas.microsoft.com/office/powerpoint/2010/main" val="40986752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tangolo 26"/>
          <p:cNvSpPr/>
          <p:nvPr/>
        </p:nvSpPr>
        <p:spPr>
          <a:xfrm>
            <a:off x="1760960" y="2559355"/>
            <a:ext cx="8957462" cy="440120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it-IT" sz="1400" b="1" dirty="0"/>
              <a:t>Università di Pavia</a:t>
            </a:r>
            <a:endParaRPr lang="it-IT" sz="1400" dirty="0"/>
          </a:p>
          <a:p>
            <a:r>
              <a:rPr lang="it-IT" sz="1400" dirty="0"/>
              <a:t>Dipartimento di Sanità Pubblica, Medicina sperimentale e forense – Unità di Biostatistica e Epidemiologia Clinica</a:t>
            </a:r>
          </a:p>
          <a:p>
            <a:endParaRPr lang="it-IT" sz="1400" dirty="0"/>
          </a:p>
          <a:p>
            <a:r>
              <a:rPr lang="it-IT" sz="1400" b="1" dirty="0"/>
              <a:t>Università di Pavia</a:t>
            </a:r>
          </a:p>
          <a:p>
            <a:r>
              <a:rPr lang="it-IT" sz="1400" dirty="0"/>
              <a:t>Dipartimento di Scienze del Sistema Nervoso e del Comportamento – Unità Operativa di Neuropsichiatria infantile</a:t>
            </a:r>
          </a:p>
          <a:p>
            <a:r>
              <a:rPr lang="it-IT" sz="1400" b="1" dirty="0"/>
              <a:t>Fondazione IRCCS Mondino</a:t>
            </a:r>
          </a:p>
          <a:p>
            <a:r>
              <a:rPr lang="it-IT" sz="1400" dirty="0"/>
              <a:t>SC di Neuropsichiatria dell’Infanzia e dell’Adolescenza</a:t>
            </a:r>
          </a:p>
          <a:p>
            <a:endParaRPr lang="it-IT" sz="1400" dirty="0"/>
          </a:p>
          <a:p>
            <a:r>
              <a:rPr lang="it-IT" sz="1400" b="1" dirty="0"/>
              <a:t>Università di Milano Bicocca</a:t>
            </a:r>
          </a:p>
          <a:p>
            <a:r>
              <a:rPr lang="it-IT" sz="1400" dirty="0"/>
              <a:t>Dipartimento di Statistica e Metodi Quantitativi</a:t>
            </a:r>
          </a:p>
          <a:p>
            <a:endParaRPr lang="it-IT" sz="1400" dirty="0"/>
          </a:p>
          <a:p>
            <a:endParaRPr lang="it-IT" sz="1400" b="1" dirty="0"/>
          </a:p>
          <a:p>
            <a:endParaRPr lang="it-IT" sz="1400" b="1" dirty="0"/>
          </a:p>
          <a:p>
            <a:endParaRPr lang="it-IT" sz="1400" b="1" dirty="0"/>
          </a:p>
          <a:p>
            <a:endParaRPr lang="it-IT" sz="1400" b="1" dirty="0"/>
          </a:p>
          <a:p>
            <a:endParaRPr lang="it-IT" sz="1400" b="1" dirty="0"/>
          </a:p>
          <a:p>
            <a:endParaRPr lang="it-IT" sz="1400" b="1" dirty="0"/>
          </a:p>
          <a:p>
            <a:r>
              <a:rPr lang="it-IT" sz="1400" b="1" dirty="0"/>
              <a:t>Fondazione IRCCS «Ca’ </a:t>
            </a:r>
            <a:r>
              <a:rPr lang="it-IT" sz="1400" b="1" dirty="0" err="1"/>
              <a:t>Granda</a:t>
            </a:r>
            <a:r>
              <a:rPr lang="it-IT" sz="1400" b="1" dirty="0"/>
              <a:t>» Ospedale Maggiore Policlinico di Milano</a:t>
            </a:r>
          </a:p>
          <a:p>
            <a:r>
              <a:rPr lang="it-IT" sz="1400" dirty="0"/>
              <a:t>SC di Neuropsichiatria dell’Infanzia e dell’Adolescenza</a:t>
            </a:r>
            <a:endParaRPr lang="it-IT" sz="1400" b="1" dirty="0"/>
          </a:p>
          <a:p>
            <a:endParaRPr lang="it-IT" sz="1400" b="1" dirty="0"/>
          </a:p>
          <a:p>
            <a:r>
              <a:rPr lang="it-IT" sz="1400" b="1" dirty="0"/>
              <a:t>Università di Brescia</a:t>
            </a:r>
          </a:p>
          <a:p>
            <a:r>
              <a:rPr lang="it-IT" sz="1400" dirty="0"/>
              <a:t>Dipartimento di Scienze Cliniche e Sperimentali</a:t>
            </a:r>
          </a:p>
          <a:p>
            <a:r>
              <a:rPr lang="it-IT" sz="1400" b="1" dirty="0"/>
              <a:t>ASST Spedali Civili di Brescia </a:t>
            </a:r>
            <a:endParaRPr lang="it-IT" sz="1400" dirty="0"/>
          </a:p>
          <a:p>
            <a:r>
              <a:rPr lang="it-IT" sz="1400" dirty="0"/>
              <a:t>SC di Neuropsichiatria dell’Infanzia e dell’Adolescenza</a:t>
            </a:r>
          </a:p>
          <a:p>
            <a:endParaRPr lang="it-IT" sz="1400" b="1" dirty="0"/>
          </a:p>
          <a:p>
            <a:r>
              <a:rPr lang="it-IT" sz="1400" b="1" dirty="0"/>
              <a:t>DG Welfare Regione Lombardia</a:t>
            </a:r>
          </a:p>
          <a:p>
            <a:r>
              <a:rPr lang="it-IT" sz="1400" b="1" dirty="0"/>
              <a:t>Unità Organizzativa Rete Territoriale </a:t>
            </a:r>
          </a:p>
          <a:p>
            <a:r>
              <a:rPr lang="it-IT" sz="1400" dirty="0"/>
              <a:t>Struttura Salute Mentale, Dipendenze, Disabilità e Sanità Penitenziaria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F24FA96-E8A5-6D82-B060-8844BB7238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2" t="8451" r="30793" b="9981"/>
          <a:stretch/>
        </p:blipFill>
        <p:spPr>
          <a:xfrm>
            <a:off x="26126" y="4259107"/>
            <a:ext cx="1075959" cy="135043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52EF375-5E0D-F20E-EB30-DE57853C2D3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9564" y="4108304"/>
            <a:ext cx="878420" cy="130330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2469" y="6143899"/>
            <a:ext cx="1987062" cy="618828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1179" y="6157000"/>
            <a:ext cx="2847372" cy="592624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84842" y="5609546"/>
            <a:ext cx="1087864" cy="1248454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796721"/>
            <a:ext cx="1075959" cy="1061516"/>
          </a:xfrm>
          <a:prstGeom prst="rect">
            <a:avLst/>
          </a:prstGeom>
        </p:spPr>
      </p:pic>
      <p:sp>
        <p:nvSpPr>
          <p:cNvPr id="23" name="Rettangolo 22"/>
          <p:cNvSpPr/>
          <p:nvPr/>
        </p:nvSpPr>
        <p:spPr>
          <a:xfrm>
            <a:off x="0" y="-10880"/>
            <a:ext cx="12192000" cy="2326636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Grazie…</a:t>
            </a:r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Immagine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11451" y="6223822"/>
            <a:ext cx="2929370" cy="458980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458A38A6-2E45-BA41-C85D-38A26E2A164D}"/>
              </a:ext>
            </a:extLst>
          </p:cNvPr>
          <p:cNvSpPr/>
          <p:nvPr/>
        </p:nvSpPr>
        <p:spPr>
          <a:xfrm>
            <a:off x="9790792" y="2599547"/>
            <a:ext cx="2160855" cy="30777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r"/>
            <a:r>
              <a:rPr lang="it-IT" sz="1400" b="1" dirty="0"/>
              <a:t>Con il contributo di</a:t>
            </a:r>
            <a:endParaRPr lang="it-IT" sz="1400" dirty="0"/>
          </a:p>
        </p:txBody>
      </p:sp>
      <p:pic>
        <p:nvPicPr>
          <p:cNvPr id="3" name="Immagine 2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CE65A63C-F21A-1A10-CBB0-4221C77173B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055" y="2825140"/>
            <a:ext cx="1968945" cy="98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80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0"/>
            <a:ext cx="12192000" cy="692057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Unicità e originalità dell’indagine</a:t>
            </a:r>
          </a:p>
        </p:txBody>
      </p:sp>
      <p:sp>
        <p:nvSpPr>
          <p:cNvPr id="12" name="Segnaposto contenuto 4">
            <a:extLst>
              <a:ext uri="{FF2B5EF4-FFF2-40B4-BE49-F238E27FC236}">
                <a16:creationId xmlns:a16="http://schemas.microsoft.com/office/drawing/2014/main" id="{B18EA860-668D-E9C8-28A1-E0C322E66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920" y="1111189"/>
            <a:ext cx="10515600" cy="5210443"/>
          </a:xfrm>
        </p:spPr>
        <p:txBody>
          <a:bodyPr>
            <a:noAutofit/>
          </a:bodyPr>
          <a:lstStyle/>
          <a:p>
            <a:pPr algn="just"/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Esiste un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unico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297A3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studio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italiano che ha effettivamente analizzato gli incroci tra flussi amministrativi in NPIA in Regione Lombardia nel 2008 (</a:t>
            </a:r>
            <a:r>
              <a:rPr lang="it-IT" sz="21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Clavenna</a:t>
            </a:r>
            <a:r>
              <a:rPr lang="it-IT" sz="2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al, 2013), oltre ad un report epidemiologico regionale mirato solo al disturbo dello spettro autistico ed uno studio in Emilia Romagna sulla continuità di cura tra NPIA e psichiatria dell’adulto (Stagi et al, 2015)</a:t>
            </a:r>
            <a:endParaRPr lang="it-IT" sz="2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 letteratura scientifica recente ha evidenziato ormai come gli studi del «mondo reale» sono </a:t>
            </a:r>
            <a:r>
              <a:rPr lang="it-IT" sz="2100" b="1" dirty="0">
                <a:solidFill>
                  <a:srgbClr val="297A38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complementari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agli studi sperimentali</a:t>
            </a:r>
          </a:p>
          <a:p>
            <a:pPr algn="just"/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 risultati permettono di </a:t>
            </a:r>
            <a:r>
              <a:rPr lang="it-IT" sz="2100" b="1" dirty="0">
                <a:solidFill>
                  <a:srgbClr val="297A38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colmare lacune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nel panorama scientifico e di salute pubblica, purché condotti con </a:t>
            </a:r>
            <a:r>
              <a:rPr lang="it-IT" sz="2100" b="1" dirty="0">
                <a:solidFill>
                  <a:srgbClr val="297A38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rigore metodologico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 accurato controllo della qualità dei dati</a:t>
            </a:r>
          </a:p>
          <a:p>
            <a:pPr algn="just"/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 particolare l’analisi dei dati provenienti dai flussi correnti ci consente di </a:t>
            </a:r>
            <a:r>
              <a:rPr lang="it-IT" sz="2100" b="1" dirty="0">
                <a:solidFill>
                  <a:srgbClr val="297A38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«indagare sul passato per curare meglio nel futuro» </a:t>
            </a:r>
          </a:p>
          <a:p>
            <a:pPr algn="just"/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Gruppo di lavoro </a:t>
            </a:r>
            <a:r>
              <a:rPr lang="it-IT" sz="2100" b="1" dirty="0">
                <a:solidFill>
                  <a:srgbClr val="297A38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multidisciplinare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(neuropsichiatri infantili, biostatistici e epidemiologi con esperienza nell’utilizzo dei flussi amministrativi sanitari)</a:t>
            </a:r>
          </a:p>
          <a:p>
            <a:pPr algn="just"/>
            <a:r>
              <a:rPr lang="it-IT" sz="2100" b="1" dirty="0">
                <a:solidFill>
                  <a:srgbClr val="297A38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Lombardia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regione più popolosa d’Italia, tra quelle con maggiore investimento sulla NPIA e maggiormente colpite dalla pandemia</a:t>
            </a:r>
          </a:p>
          <a:p>
            <a:pPr algn="just"/>
            <a:endParaRPr lang="it-IT" sz="21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14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0" y="1822621"/>
            <a:ext cx="12192000" cy="2545492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Ordine di grandezza del problema,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 con i bisogni e saturazione del sistema</a:t>
            </a:r>
          </a:p>
        </p:txBody>
      </p:sp>
    </p:spTree>
    <p:extLst>
      <p:ext uri="{BB962C8B-B14F-4D97-AF65-F5344CB8AC3E}">
        <p14:creationId xmlns:p14="http://schemas.microsoft.com/office/powerpoint/2010/main" val="151080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0" y="1"/>
            <a:ext cx="12192000" cy="687230"/>
          </a:xfrm>
          <a:prstGeom prst="rect">
            <a:avLst/>
          </a:prstGeom>
          <a:solidFill>
            <a:srgbClr val="297A38">
              <a:alpha val="9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Minorenni residenti in Lombardia con disturbi neuropsichici, 2022</a:t>
            </a: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19C59385-F19A-4AC5-0C6E-9A086FF3F39B}"/>
              </a:ext>
            </a:extLst>
          </p:cNvPr>
          <p:cNvGrpSpPr/>
          <p:nvPr/>
        </p:nvGrpSpPr>
        <p:grpSpPr>
          <a:xfrm>
            <a:off x="287269" y="1037237"/>
            <a:ext cx="9342304" cy="5137987"/>
            <a:chOff x="297429" y="1037237"/>
            <a:chExt cx="9342304" cy="5137987"/>
          </a:xfrm>
        </p:grpSpPr>
        <p:graphicFrame>
          <p:nvGraphicFramePr>
            <p:cNvPr id="3" name="Grafico 2">
              <a:extLst>
                <a:ext uri="{FF2B5EF4-FFF2-40B4-BE49-F238E27FC236}">
                  <a16:creationId xmlns:a16="http://schemas.microsoft.com/office/drawing/2014/main" id="{FCED1721-E3D2-5F73-23D5-C483FC9B515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30693627"/>
                </p:ext>
              </p:extLst>
            </p:nvPr>
          </p:nvGraphicFramePr>
          <p:xfrm>
            <a:off x="297429" y="1037237"/>
            <a:ext cx="9342304" cy="51379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81817A08-7478-52E8-0EF7-02D26F012152}"/>
                </a:ext>
              </a:extLst>
            </p:cNvPr>
            <p:cNvSpPr/>
            <p:nvPr/>
          </p:nvSpPr>
          <p:spPr>
            <a:xfrm>
              <a:off x="3199130" y="5491480"/>
              <a:ext cx="2884430" cy="388832"/>
            </a:xfrm>
            <a:prstGeom prst="rect">
              <a:avLst/>
            </a:prstGeom>
            <a:solidFill>
              <a:srgbClr val="307E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" name="Ovale 3">
            <a:extLst>
              <a:ext uri="{FF2B5EF4-FFF2-40B4-BE49-F238E27FC236}">
                <a16:creationId xmlns:a16="http://schemas.microsoft.com/office/drawing/2014/main" id="{5919D7AB-9F0C-2101-02DA-C18C5016E925}"/>
              </a:ext>
            </a:extLst>
          </p:cNvPr>
          <p:cNvSpPr/>
          <p:nvPr/>
        </p:nvSpPr>
        <p:spPr>
          <a:xfrm>
            <a:off x="8641836" y="3864256"/>
            <a:ext cx="3422573" cy="1821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kern="100" dirty="0">
                <a:solidFill>
                  <a:srgbClr val="C0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 utente atteso su 2 non ha avuto alcun accesso ai servizi considerati</a:t>
            </a:r>
            <a:endParaRPr lang="it-IT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2072895A-2FA4-78C0-851C-2B640538D535}"/>
              </a:ext>
            </a:extLst>
          </p:cNvPr>
          <p:cNvSpPr/>
          <p:nvPr/>
        </p:nvSpPr>
        <p:spPr>
          <a:xfrm>
            <a:off x="7096881" y="787920"/>
            <a:ext cx="4647099" cy="272453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it-IT" b="1" kern="100" dirty="0">
                <a:solidFill>
                  <a:srgbClr val="215E99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Nonostante l’enorme sforzo in atto per garantire risposte </a:t>
            </a:r>
          </a:p>
          <a:p>
            <a:pPr algn="ctr">
              <a:lnSpc>
                <a:spcPct val="107000"/>
              </a:lnSpc>
            </a:pPr>
            <a:r>
              <a:rPr lang="it-IT" b="1" kern="100" dirty="0">
                <a:solidFill>
                  <a:srgbClr val="215E99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 utenti su 3 con accesso in PS e 1 su 3 con ricovero o psicofarmaci non hanno avuto alcun contatto con gli altri servizi</a:t>
            </a:r>
            <a:endParaRPr lang="it-IT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84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0"/>
            <a:ext cx="12192000" cy="692057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Saturazione </a:t>
            </a:r>
            <a:r>
              <a:rPr lang="it-IT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sistema</a:t>
            </a:r>
            <a:endParaRPr lang="it-IT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egnaposto contenuto 4">
            <a:extLst>
              <a:ext uri="{FF2B5EF4-FFF2-40B4-BE49-F238E27FC236}">
                <a16:creationId xmlns:a16="http://schemas.microsoft.com/office/drawing/2014/main" id="{B18EA860-668D-E9C8-28A1-E0C322E66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150"/>
            <a:ext cx="10515600" cy="47737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epoca post-pandemica, gli accessi complessivi di utenti con disturbi del neurosviluppo nel SSR non hanno ancora raggiunto i livelli del 2019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 in valore assoluto né come prevalenza, in nessun flusso tranne nella farmaceutica e nella residenzialità terapeutica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fenomeno che a fronte di una precedente tendenza all’incremento più che decennale e a una sostanziale stabilità del numero di prestazioni ambulatoriali annue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(circa 1.100.000)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appare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preoccupante perché </a:t>
            </a:r>
            <a:r>
              <a:rPr lang="it-IT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indicativo di una sempre maggiore saturazione del sistema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it-IT" sz="2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L’aumento rilevante di accessi di utenti adolescenti con disturbi psichiatrici e di genere femminile  comprime in parte le possibilità di accogliere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utenti con altri tipi di disturbi solo apparentemente ‘meno urgenti/gravi’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(neurologici, di linguaggio e apprendimento o altri)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di altre classi di età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 particolare 0-2 anni) </a:t>
            </a:r>
            <a:r>
              <a:rPr lang="it-IT" sz="2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di genere maschile.</a:t>
            </a:r>
          </a:p>
          <a:p>
            <a:pPr marL="0" indent="0" algn="just">
              <a:buNone/>
            </a:pPr>
            <a:endParaRPr lang="it-IT" sz="2100" strike="sngStrike" dirty="0">
              <a:solidFill>
                <a:srgbClr val="000000"/>
              </a:solidFill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Segnali di saturazione sono anche le </a:t>
            </a:r>
            <a:r>
              <a:rPr lang="it-IT" sz="2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elevate percentuali di ricoveri inappropriati in reparti non di NPIA e il peggioramento dei tempi di attesa.</a:t>
            </a:r>
          </a:p>
        </p:txBody>
      </p:sp>
    </p:spTree>
    <p:extLst>
      <p:ext uri="{BB962C8B-B14F-4D97-AF65-F5344CB8AC3E}">
        <p14:creationId xmlns:p14="http://schemas.microsoft.com/office/powerpoint/2010/main" val="138795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5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6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7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8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0" y="1822621"/>
            <a:ext cx="12192000" cy="2545492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Continuità di cura e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aumento della complessità dei casi</a:t>
            </a:r>
          </a:p>
        </p:txBody>
      </p:sp>
    </p:spTree>
    <p:extLst>
      <p:ext uri="{BB962C8B-B14F-4D97-AF65-F5344CB8AC3E}">
        <p14:creationId xmlns:p14="http://schemas.microsoft.com/office/powerpoint/2010/main" val="542925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3961222" y="6335699"/>
            <a:ext cx="4269555" cy="522301"/>
            <a:chOff x="5455168" y="6212255"/>
            <a:chExt cx="4269555" cy="522301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7F24FA96-E8A5-6D82-B060-8844BB7238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22" t="10984" r="34082" b="36761"/>
            <a:stretch/>
          </p:blipFill>
          <p:spPr>
            <a:xfrm>
              <a:off x="5455168" y="6243313"/>
              <a:ext cx="478413" cy="460187"/>
            </a:xfrm>
            <a:prstGeom prst="rect">
              <a:avLst/>
            </a:prstGeom>
          </p:spPr>
        </p:pic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F52EF375-5E0D-F20E-EB30-DE57853C2D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1" b="42502"/>
            <a:stretch/>
          </p:blipFill>
          <p:spPr>
            <a:xfrm>
              <a:off x="9202918" y="6243313"/>
              <a:ext cx="521805" cy="454892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5"/>
            <a:srcRect l="1" t="-1" r="66626" b="3090"/>
            <a:stretch/>
          </p:blipFill>
          <p:spPr>
            <a:xfrm>
              <a:off x="7039361" y="6263218"/>
              <a:ext cx="471016" cy="425948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 rotWithShape="1">
            <a:blip r:embed="rId6"/>
            <a:srcRect r="50397"/>
            <a:stretch/>
          </p:blipFill>
          <p:spPr>
            <a:xfrm>
              <a:off x="7587666" y="6263218"/>
              <a:ext cx="1003162" cy="420920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7"/>
            <a:srcRect b="31153"/>
            <a:stretch/>
          </p:blipFill>
          <p:spPr>
            <a:xfrm>
              <a:off x="8668117" y="6261593"/>
              <a:ext cx="534801" cy="422545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 rotWithShape="1">
            <a:blip r:embed="rId8"/>
            <a:srcRect l="17645" t="15553" r="17896" b="20919"/>
            <a:stretch/>
          </p:blipFill>
          <p:spPr>
            <a:xfrm>
              <a:off x="6007478" y="6298877"/>
              <a:ext cx="381152" cy="370603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 rotWithShape="1">
            <a:blip r:embed="rId9"/>
            <a:srcRect r="84209"/>
            <a:stretch/>
          </p:blipFill>
          <p:spPr>
            <a:xfrm>
              <a:off x="6462527" y="6212255"/>
              <a:ext cx="499545" cy="522301"/>
            </a:xfrm>
            <a:prstGeom prst="rect">
              <a:avLst/>
            </a:prstGeom>
          </p:spPr>
        </p:pic>
      </p:grpSp>
      <p:sp>
        <p:nvSpPr>
          <p:cNvPr id="15" name="Rettangolo 14"/>
          <p:cNvSpPr/>
          <p:nvPr/>
        </p:nvSpPr>
        <p:spPr>
          <a:xfrm>
            <a:off x="0" y="6275913"/>
            <a:ext cx="12192000" cy="45719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0" y="1"/>
            <a:ext cx="12192000" cy="889685"/>
          </a:xfrm>
          <a:prstGeom prst="rect">
            <a:avLst/>
          </a:prstGeom>
          <a:solidFill>
            <a:srgbClr val="297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Numero di utenti che hanno avuto almeno un contatto con il SSR 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3D120C4-3CF5-91B4-102C-E4274DEA6D42}"/>
              </a:ext>
            </a:extLst>
          </p:cNvPr>
          <p:cNvSpPr txBox="1"/>
          <p:nvPr/>
        </p:nvSpPr>
        <p:spPr>
          <a:xfrm>
            <a:off x="9705155" y="929541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3BB688E3-8F35-4879-B47B-32FB145DB8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524935"/>
              </p:ext>
            </p:extLst>
          </p:nvPr>
        </p:nvGraphicFramePr>
        <p:xfrm>
          <a:off x="321187" y="1175274"/>
          <a:ext cx="9502751" cy="4815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" name="Ovale 1">
            <a:extLst>
              <a:ext uri="{FF2B5EF4-FFF2-40B4-BE49-F238E27FC236}">
                <a16:creationId xmlns:a16="http://schemas.microsoft.com/office/drawing/2014/main" id="{7C9ABA25-FD43-20B2-FB37-3C86721F8163}"/>
              </a:ext>
            </a:extLst>
          </p:cNvPr>
          <p:cNvSpPr/>
          <p:nvPr/>
        </p:nvSpPr>
        <p:spPr>
          <a:xfrm>
            <a:off x="8292378" y="2522478"/>
            <a:ext cx="3818107" cy="289896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it-IT" sz="200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Nessun contatto nell’anno </a:t>
            </a:r>
          </a:p>
          <a:p>
            <a:pPr algn="ctr">
              <a:lnSpc>
                <a:spcPct val="107000"/>
              </a:lnSpc>
            </a:pPr>
            <a:r>
              <a:rPr lang="it-IT" sz="200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con gli altri flussi:</a:t>
            </a:r>
          </a:p>
          <a:p>
            <a:pPr algn="ctr">
              <a:lnSpc>
                <a:spcPct val="107000"/>
              </a:lnSpc>
            </a:pPr>
            <a:endParaRPr lang="it-IT" sz="1200" b="1" kern="100" dirty="0">
              <a:solidFill>
                <a:srgbClr val="FF000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it-IT" sz="200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74</a:t>
            </a:r>
            <a:r>
              <a:rPr lang="it-IT" sz="2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% degli utenti in PS </a:t>
            </a:r>
          </a:p>
          <a:p>
            <a:pPr algn="ctr">
              <a:lnSpc>
                <a:spcPct val="107000"/>
              </a:lnSpc>
            </a:pPr>
            <a:r>
              <a:rPr lang="it-IT" sz="2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32% utenti con ricovero </a:t>
            </a:r>
          </a:p>
          <a:p>
            <a:pPr algn="ctr">
              <a:lnSpc>
                <a:spcPct val="107000"/>
              </a:lnSpc>
            </a:pPr>
            <a:r>
              <a:rPr lang="it-IT" sz="200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28% degli utenti con </a:t>
            </a:r>
            <a:r>
              <a:rPr lang="it-IT" sz="2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psicofarmaci</a:t>
            </a:r>
            <a:endParaRPr lang="it-IT" sz="2000" kern="100" dirty="0">
              <a:solidFill>
                <a:srgbClr val="FF000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577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b673b941-c1b8-48fa-aa5c-fab7448f3180" xsi:nil="true"/>
    <lcf76f155ced4ddcb4097134ff3c332f xmlns="b673b941-c1b8-48fa-aa5c-fab7448f3180">
      <Terms xmlns="http://schemas.microsoft.com/office/infopath/2007/PartnerControls"/>
    </lcf76f155ced4ddcb4097134ff3c332f>
    <TaxCatchAll xmlns="54bd347f-f46b-4fdf-9551-176a06eb472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DFCE6F7A65B534497DE34360FEB27AA" ma:contentTypeVersion="19" ma:contentTypeDescription="Creare un nuovo documento." ma:contentTypeScope="" ma:versionID="0154d982718d27a02236f89c4a877c62">
  <xsd:schema xmlns:xsd="http://www.w3.org/2001/XMLSchema" xmlns:xs="http://www.w3.org/2001/XMLSchema" xmlns:p="http://schemas.microsoft.com/office/2006/metadata/properties" xmlns:ns2="b673b941-c1b8-48fa-aa5c-fab7448f3180" xmlns:ns3="54bd347f-f46b-4fdf-9551-176a06eb4720" targetNamespace="http://schemas.microsoft.com/office/2006/metadata/properties" ma:root="true" ma:fieldsID="a3620303966833ef316f0de0eed09382" ns2:_="" ns3:_="">
    <xsd:import namespace="b673b941-c1b8-48fa-aa5c-fab7448f3180"/>
    <xsd:import namespace="54bd347f-f46b-4fdf-9551-176a06eb47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3b941-c1b8-48fa-aa5c-fab7448f3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tato consenso" ma:internalName="Stato_x0020_consenso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Tag immagine" ma:readOnly="false" ma:fieldId="{5cf76f15-5ced-4ddc-b409-7134ff3c332f}" ma:taxonomyMulti="true" ma:sspId="8a748587-4cab-4960-acdb-243af01c34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d347f-f46b-4fdf-9551-176a06eb472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Colonna per tutti i valori di tassonomia" ma:hidden="true" ma:list="{787a2430-34b4-4d21-a5ec-d69fa2caf1e3}" ma:internalName="TaxCatchAll" ma:showField="CatchAllData" ma:web="54bd347f-f46b-4fdf-9551-176a06eb4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FBE6D2-1056-4B7A-B1F8-A109E4F30E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5C9512-5356-4673-B181-ED8A22961C54}">
  <ds:schemaRefs>
    <ds:schemaRef ds:uri="http://schemas.microsoft.com/office/2006/metadata/properties"/>
    <ds:schemaRef ds:uri="http://schemas.microsoft.com/office/infopath/2007/PartnerControls"/>
    <ds:schemaRef ds:uri="b673b941-c1b8-48fa-aa5c-fab7448f3180"/>
    <ds:schemaRef ds:uri="54bd347f-f46b-4fdf-9551-176a06eb4720"/>
  </ds:schemaRefs>
</ds:datastoreItem>
</file>

<file path=customXml/itemProps3.xml><?xml version="1.0" encoding="utf-8"?>
<ds:datastoreItem xmlns:ds="http://schemas.openxmlformats.org/officeDocument/2006/customXml" ds:itemID="{72F38588-2185-417C-9254-512C34DB17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73b941-c1b8-48fa-aa5c-fab7448f3180"/>
    <ds:schemaRef ds:uri="54bd347f-f46b-4fdf-9551-176a06eb4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2302</Words>
  <Application>Microsoft Office PowerPoint</Application>
  <PresentationFormat>Widescreen</PresentationFormat>
  <Paragraphs>265</Paragraphs>
  <Slides>34</Slides>
  <Notes>24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0" baseType="lpstr">
      <vt:lpstr>Aptos</vt:lpstr>
      <vt:lpstr>Arial</vt:lpstr>
      <vt:lpstr>Calibri</vt:lpstr>
      <vt:lpstr>Calibri Light</vt:lpstr>
      <vt:lpstr>Cambria Math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Antonella Costantino</dc:creator>
  <cp:lastModifiedBy>Katarina Wahlberg</cp:lastModifiedBy>
  <cp:revision>247</cp:revision>
  <dcterms:created xsi:type="dcterms:W3CDTF">2024-02-14T08:26:21Z</dcterms:created>
  <dcterms:modified xsi:type="dcterms:W3CDTF">2024-05-06T10:06:03Z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0x010100CDFCE6F7A65B534497DE34360FEB27AA</vt:lpwstr>
  </property>
  <property fmtid="{D5CDD505-2E9C-101B-9397-08002B2CF9AE}" pid="3" name="MediaServiceImageTags">
    <vt:lpwstr/>
  </property>
</Properties>
</file>