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31"/>
  </p:notesMasterIdLst>
  <p:handoutMasterIdLst>
    <p:handoutMasterId r:id="rId32"/>
  </p:handoutMasterIdLst>
  <p:sldIdLst>
    <p:sldId id="256" r:id="rId2"/>
    <p:sldId id="351" r:id="rId3"/>
    <p:sldId id="279" r:id="rId4"/>
    <p:sldId id="361" r:id="rId5"/>
    <p:sldId id="362" r:id="rId6"/>
    <p:sldId id="363" r:id="rId7"/>
    <p:sldId id="330" r:id="rId8"/>
    <p:sldId id="364" r:id="rId9"/>
    <p:sldId id="258" r:id="rId10"/>
    <p:sldId id="365" r:id="rId11"/>
    <p:sldId id="350" r:id="rId12"/>
    <p:sldId id="366" r:id="rId13"/>
    <p:sldId id="352" r:id="rId14"/>
    <p:sldId id="354" r:id="rId15"/>
    <p:sldId id="325" r:id="rId16"/>
    <p:sldId id="367" r:id="rId17"/>
    <p:sldId id="368" r:id="rId18"/>
    <p:sldId id="329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omfortaa" panose="020B0604020202020204" charset="0"/>
      <p:regular r:id="rId37"/>
      <p:bold r:id="rId38"/>
    </p:embeddedFont>
    <p:embeddedFont>
      <p:font typeface="Calibri Light" panose="020F0302020204030204" pitchFamily="34" charset="0"/>
      <p:regular r:id="rId39"/>
      <p: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338"/>
    <a:srgbClr val="7B0331"/>
    <a:srgbClr val="BB0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82654-A847-4352-8AEF-06536FACAF6A}" type="datetimeFigureOut">
              <a:rPr lang="it-IT" smtClean="0"/>
              <a:t>04/06/2023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9C5FA-4B67-4CE6-88BF-145CB9BF2F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425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1533761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3182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05ea9546a_1_3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b05ea9546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3041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05ea9546a_1_7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b05ea9546a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3960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05ea9546a_1_7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b05ea9546a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092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05ea9546a_1_7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b05ea9546a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3427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05ea9546a_1_3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b05ea9546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787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05ea9546a_1_7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b05ea9546a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3125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05ea9546a_1_7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b05ea9546a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7923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05ea9546a_1_3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b05ea9546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2651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A86BEB-A2F1-4F68-9C80-8BBBC42AA3CE}" type="slidenum">
              <a:rPr lang="it-IT" altLang="it-IT" sz="1300"/>
              <a:pPr/>
              <a:t>18</a:t>
            </a:fld>
            <a:endParaRPr lang="it-IT" altLang="it-IT" sz="1300"/>
          </a:p>
        </p:txBody>
      </p:sp>
    </p:spTree>
    <p:extLst>
      <p:ext uri="{BB962C8B-B14F-4D97-AF65-F5344CB8AC3E}">
        <p14:creationId xmlns:p14="http://schemas.microsoft.com/office/powerpoint/2010/main" val="1514910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05ea9546a_1_3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b05ea9546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8758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05ea9546a_1_7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b05ea9546a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15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05ea9546a_1_3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b05ea9546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8761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05ea9546a_1_3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b05ea9546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5274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05ea9546a_1_7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b05ea9546a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8325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05ea9546a_1_7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b05ea9546a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78349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A86BEB-A2F1-4F68-9C80-8BBBC42AA3CE}" type="slidenum">
              <a:rPr lang="it-IT" altLang="it-IT" sz="1300"/>
              <a:pPr/>
              <a:t>24</a:t>
            </a:fld>
            <a:endParaRPr lang="it-IT" altLang="it-IT" sz="1300"/>
          </a:p>
        </p:txBody>
      </p:sp>
    </p:spTree>
    <p:extLst>
      <p:ext uri="{BB962C8B-B14F-4D97-AF65-F5344CB8AC3E}">
        <p14:creationId xmlns:p14="http://schemas.microsoft.com/office/powerpoint/2010/main" val="4228885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05ea9546a_1_7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b05ea9546a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9120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05ea9546a_1_7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b05ea9546a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35463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A86BEB-A2F1-4F68-9C80-8BBBC42AA3CE}" type="slidenum">
              <a:rPr lang="it-IT" altLang="it-IT" sz="1300"/>
              <a:pPr/>
              <a:t>27</a:t>
            </a:fld>
            <a:endParaRPr lang="it-IT" altLang="it-IT" sz="1300"/>
          </a:p>
        </p:txBody>
      </p:sp>
    </p:spTree>
    <p:extLst>
      <p:ext uri="{BB962C8B-B14F-4D97-AF65-F5344CB8AC3E}">
        <p14:creationId xmlns:p14="http://schemas.microsoft.com/office/powerpoint/2010/main" val="19240476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05ea9546a_1_3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b05ea9546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93420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8610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05ea9546a_1_7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b05ea9546a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1750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05ea9546a_1_7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b05ea9546a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4317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05ea9546a_1_7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b05ea9546a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8512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05ea9546a_1_7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b05ea9546a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215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05ea9546a_1_7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b05ea9546a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1163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05ea9546a_1_7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b05ea9546a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0774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05ea9546a_1_3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b05ea9546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014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516678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88831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377799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2703634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64038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25876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9736543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848686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940448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Dott. Piergiorgio Tagliani - PSIBA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29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347435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946512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404472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592959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163088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514933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42665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061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ctrTitle"/>
          </p:nvPr>
        </p:nvSpPr>
        <p:spPr>
          <a:xfrm>
            <a:off x="-381000" y="2105375"/>
            <a:ext cx="9448800" cy="24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84632" lvl="0" algn="l">
              <a:spcBef>
                <a:spcPts val="0"/>
              </a:spcBef>
              <a:buClr>
                <a:srgbClr val="FFC351"/>
              </a:buClr>
              <a:buSzPts val="4400"/>
            </a:pPr>
            <a:r>
              <a:rPr lang="it-IT" sz="40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Istituto di Psicoterapia del Bambino e dell’Adolescente</a:t>
            </a:r>
            <a:br>
              <a:rPr lang="it-IT" sz="40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it-IT" sz="24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Via </a:t>
            </a:r>
            <a:r>
              <a:rPr lang="it-IT" sz="2400" b="1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Fratelli Bronzetti</a:t>
            </a:r>
            <a:r>
              <a:rPr lang="it-IT" sz="24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it-IT" sz="2400" b="1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20 - Milano</a:t>
            </a:r>
            <a:endParaRPr lang="it-IT" sz="20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3">
            <a:alphaModFix/>
          </a:blip>
          <a:srcRect l="42018"/>
          <a:stretch/>
        </p:blipFill>
        <p:spPr>
          <a:xfrm rot="-852908" flipH="1">
            <a:off x="1140297" y="-208746"/>
            <a:ext cx="3072393" cy="339805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6325" y="5235425"/>
            <a:ext cx="9144000" cy="162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5455125" y="5532725"/>
            <a:ext cx="35988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i="1" dirty="0" smtClean="0">
                <a:latin typeface="Comfortaa"/>
                <a:ea typeface="Comfortaa"/>
                <a:cs typeface="Comfortaa"/>
                <a:sym typeface="Comfortaa"/>
              </a:rPr>
              <a:t>10</a:t>
            </a:r>
            <a:r>
              <a:rPr lang="it-IT" sz="2100" i="1" dirty="0" smtClean="0">
                <a:latin typeface="Comfortaa"/>
                <a:ea typeface="Comfortaa"/>
                <a:cs typeface="Comfortaa"/>
                <a:sym typeface="Comfortaa"/>
              </a:rPr>
              <a:t>.06.2023 </a:t>
            </a:r>
            <a:endParaRPr sz="1700" i="1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0" y="5192225"/>
            <a:ext cx="8278200" cy="16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1" dirty="0">
                <a:latin typeface="Comfortaa"/>
                <a:ea typeface="Comfortaa"/>
                <a:cs typeface="Comfortaa"/>
                <a:sym typeface="Comfortaa"/>
              </a:rPr>
              <a:t>Dott. Piergiorgio Tagliani</a:t>
            </a:r>
            <a:endParaRPr sz="15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latin typeface="Comfortaa"/>
                <a:ea typeface="Comfortaa"/>
                <a:cs typeface="Comfortaa"/>
                <a:sym typeface="Comfortaa"/>
              </a:rPr>
              <a:t>psicologo-psicoterapeuta, </a:t>
            </a:r>
            <a:endParaRPr lang="it-IT" sz="1200" dirty="0" smtClean="0">
              <a:latin typeface="Comfortaa"/>
              <a:ea typeface="Comfortaa"/>
              <a:cs typeface="Comfortaa"/>
              <a:sym typeface="Comfortaa"/>
            </a:endParaRPr>
          </a:p>
          <a:p>
            <a:pPr>
              <a:lnSpc>
                <a:spcPct val="150000"/>
              </a:lnSpc>
            </a:pPr>
            <a:r>
              <a:rPr lang="it-IT" sz="1200" dirty="0" smtClean="0">
                <a:latin typeface="Comfortaa"/>
                <a:ea typeface="Comfortaa"/>
                <a:cs typeface="Comfortaa"/>
                <a:sym typeface="Comfortaa"/>
              </a:rPr>
              <a:t>docente </a:t>
            </a:r>
            <a:r>
              <a:rPr lang="it-IT" sz="1200" dirty="0">
                <a:latin typeface="Comfortaa"/>
                <a:ea typeface="Comfortaa"/>
                <a:cs typeface="Comfortaa"/>
                <a:sym typeface="Comfortaa"/>
              </a:rPr>
              <a:t>e supervisore presso Istituto </a:t>
            </a:r>
            <a:r>
              <a:rPr lang="it-IT" sz="1200" dirty="0" smtClean="0">
                <a:latin typeface="Comfortaa"/>
                <a:ea typeface="Comfortaa"/>
                <a:cs typeface="Comfortaa"/>
                <a:sym typeface="Comfortaa"/>
              </a:rPr>
              <a:t>PSIBA</a:t>
            </a:r>
          </a:p>
          <a:p>
            <a:pPr>
              <a:lnSpc>
                <a:spcPct val="150000"/>
              </a:lnSpc>
            </a:pPr>
            <a:r>
              <a:rPr lang="it-IT" sz="1500" b="1" dirty="0" smtClean="0">
                <a:latin typeface="Comfortaa"/>
                <a:ea typeface="Comfortaa"/>
                <a:cs typeface="Comfortaa"/>
                <a:sym typeface="Comfortaa"/>
              </a:rPr>
              <a:t>Dott.ssa Sara Carissimi</a:t>
            </a:r>
          </a:p>
          <a:p>
            <a:pPr>
              <a:lnSpc>
                <a:spcPct val="150000"/>
              </a:lnSpc>
            </a:pPr>
            <a:r>
              <a:rPr lang="it-IT" sz="1200" dirty="0" smtClean="0">
                <a:latin typeface="Comfortaa"/>
                <a:ea typeface="Comfortaa"/>
                <a:cs typeface="Comfortaa"/>
                <a:sym typeface="Comfortaa"/>
              </a:rPr>
              <a:t>Psicologa-psicoterapeuta, socia PSIBA</a:t>
            </a:r>
            <a:endParaRPr sz="400" dirty="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523" y="554923"/>
            <a:ext cx="2534004" cy="1086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1262149" y="89479"/>
            <a:ext cx="72840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it-IT" sz="3300" b="1" dirty="0" smtClean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METODOLOGIA DIDATTICA</a:t>
            </a:r>
            <a:endParaRPr sz="5700" b="1" dirty="0">
              <a:solidFill>
                <a:srgbClr val="F1C2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303232" y="1476083"/>
            <a:ext cx="8699100" cy="56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u="sng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lang="it-IT" sz="2500" u="sng" dirty="0" smtClean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eminari </a:t>
            </a:r>
            <a:r>
              <a:rPr lang="it-IT" sz="2500" u="sng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scientifici </a:t>
            </a:r>
            <a:r>
              <a:rPr lang="it-IT" sz="2500" dirty="0" smtClean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(</a:t>
            </a:r>
            <a:r>
              <a:rPr lang="it-IT" sz="2500" u="sng" dirty="0" smtClean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sabato)</a:t>
            </a:r>
            <a:r>
              <a:rPr lang="it-IT" sz="2500" dirty="0" smtClean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parte </a:t>
            </a:r>
            <a:r>
              <a:rPr lang="it-IT" sz="2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della formazione didattica prevista </a:t>
            </a:r>
            <a:r>
              <a:rPr lang="it-IT" sz="2500" dirty="0" smtClean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(</a:t>
            </a:r>
            <a:r>
              <a:rPr lang="it-IT" sz="2500" u="sng" dirty="0" smtClean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60 </a:t>
            </a:r>
            <a:r>
              <a:rPr lang="it-IT" sz="2500" u="sng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ore </a:t>
            </a:r>
            <a:r>
              <a:rPr lang="it-IT" sz="2500" dirty="0" smtClean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annuali).</a:t>
            </a:r>
            <a:endParaRPr lang="it-IT" sz="25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" name="Google Shape;91;p16"/>
          <p:cNvSpPr txBox="1"/>
          <p:nvPr/>
        </p:nvSpPr>
        <p:spPr>
          <a:xfrm>
            <a:off x="303232" y="2281738"/>
            <a:ext cx="8699100" cy="56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u="sng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Sin dal I anno </a:t>
            </a:r>
            <a:r>
              <a:rPr lang="it-IT" sz="2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gli specializzandi si costituiscono come un </a:t>
            </a:r>
            <a:r>
              <a:rPr lang="it-IT" sz="2500" u="sng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gruppo di lavoro</a:t>
            </a:r>
            <a:r>
              <a:rPr lang="it-IT" sz="2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condotto dai docenti, che settimanalmente, discute ed approfondisce i temi teorico-clinici della psicoterapia psicoanalitica con bambini, adolescenti e adulti, soprattutto attraverso </a:t>
            </a:r>
            <a:r>
              <a:rPr lang="it-IT" sz="2500" u="sng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la discussione di casi clinici</a:t>
            </a:r>
            <a:r>
              <a:rPr lang="it-IT" sz="2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seguiti nel tirocinio.</a:t>
            </a:r>
          </a:p>
        </p:txBody>
      </p:sp>
      <p:pic>
        <p:nvPicPr>
          <p:cNvPr id="6148" name="Picture 4" descr="img-scuola-i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416" y="4829577"/>
            <a:ext cx="3860916" cy="174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34" y="304451"/>
            <a:ext cx="1846098" cy="79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3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/>
        </p:nvSpPr>
        <p:spPr>
          <a:xfrm>
            <a:off x="152399" y="1866345"/>
            <a:ext cx="8889914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I anno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lang="it-IT" sz="2500" u="sng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formazione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teorico-clinica al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processo diagnostico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Wingdings" panose="05000000000000000000" pitchFamily="2" charset="2"/>
              </a:rPr>
              <a:t> 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supervisioni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, in gruppo ed individuali, di casi clinici.</a:t>
            </a:r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1"/>
          </p:nvPr>
        </p:nvSpPr>
        <p:spPr>
          <a:xfrm>
            <a:off x="1610436" y="322450"/>
            <a:ext cx="7225864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6576" lvl="0" indent="0" algn="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sz="3300" b="1" dirty="0" smtClean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Metodologia didattica: svolgimento</a:t>
            </a:r>
            <a:endParaRPr sz="3300" dirty="0">
              <a:solidFill>
                <a:srgbClr val="F1C2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114015" y="3250956"/>
            <a:ext cx="8722285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II anno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tema del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assaggio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dalla consultazione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all’organizzazione dei diversi setting </a:t>
            </a:r>
            <a:r>
              <a:rPr lang="it-IT" sz="2500" u="sng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terapeutici 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in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riferimento ai differenti quadri clinici.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730" y="4835967"/>
            <a:ext cx="4431655" cy="143302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34" y="304451"/>
            <a:ext cx="1846098" cy="79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3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subTitle" idx="1"/>
          </p:nvPr>
        </p:nvSpPr>
        <p:spPr>
          <a:xfrm>
            <a:off x="1610436" y="322450"/>
            <a:ext cx="7225864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6576" lvl="0" indent="0" algn="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sz="3300" b="1" dirty="0" smtClean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Metodologia didattica: svolgimento</a:t>
            </a:r>
            <a:endParaRPr sz="3300" dirty="0">
              <a:solidFill>
                <a:srgbClr val="F1C2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343434" y="1862894"/>
            <a:ext cx="6316964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In </a:t>
            </a:r>
            <a:r>
              <a:rPr lang="it-IT" sz="2500" u="sng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entrambi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gli anni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si svolge il corso di </a:t>
            </a:r>
            <a:r>
              <a:rPr lang="it-IT" sz="2500" u="sng" dirty="0" err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Infant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it-IT" sz="2500" u="sng" dirty="0" err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Observation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</a:p>
        </p:txBody>
      </p:sp>
      <p:sp>
        <p:nvSpPr>
          <p:cNvPr id="9" name="Google Shape;134;p19"/>
          <p:cNvSpPr txBox="1"/>
          <p:nvPr/>
        </p:nvSpPr>
        <p:spPr>
          <a:xfrm>
            <a:off x="343434" y="2804033"/>
            <a:ext cx="7899045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III e IV anno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: caratterizzati dall’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approfondimento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della tecnica della psicoterapia infantile, adolescenziale  e degli adulti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nei diversi setting (individuale, familiare, di coppia, di gruppo, istituzionale)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54" y="5096904"/>
            <a:ext cx="4431655" cy="143302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34" y="304451"/>
            <a:ext cx="1846098" cy="79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2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/>
        </p:nvSpPr>
        <p:spPr>
          <a:xfrm>
            <a:off x="0" y="1707643"/>
            <a:ext cx="6520604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Al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termine di ogni </a:t>
            </a:r>
            <a:r>
              <a:rPr lang="it-IT" sz="2500" u="sng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anno: 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presentazione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scritta e 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discussione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orale di una tesina su casi clinici seguiti dall’allievo.</a:t>
            </a:r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1"/>
          </p:nvPr>
        </p:nvSpPr>
        <p:spPr>
          <a:xfrm>
            <a:off x="1610436" y="322450"/>
            <a:ext cx="7225864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36576" lvl="0">
              <a:spcAft>
                <a:spcPts val="0"/>
              </a:spcAft>
              <a:buSzPts val="2400"/>
            </a:pPr>
            <a:r>
              <a:rPr lang="it-IT" sz="3300" b="1" dirty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Metodologia didattica: esami e supervisioni</a:t>
            </a:r>
            <a:endParaRPr sz="3300" dirty="0">
              <a:solidFill>
                <a:srgbClr val="F1C2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0" y="3284237"/>
            <a:ext cx="6362163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Alla fine del corso quadriennale 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presentazione e discussione di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una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tesi teorico-clinica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su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due casi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, uno di trattamento di un bambino, l'altro di un adolescente o giovane adulto, seguiti in psicoterapia da due anni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con la supervisione di due differenti </a:t>
            </a:r>
            <a:r>
              <a:rPr lang="it-IT" sz="2500" u="sng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supervisori</a:t>
            </a:r>
            <a:endParaRPr lang="it-IT" sz="2500" u="sng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34" y="304451"/>
            <a:ext cx="1846098" cy="79118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739" y="2512185"/>
            <a:ext cx="2746562" cy="300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1262149" y="89479"/>
            <a:ext cx="72840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it-IT" sz="3300" b="1" dirty="0" smtClean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E POI? LA FORMAZIONE CONTINUA…</a:t>
            </a:r>
            <a:endParaRPr sz="5700" b="1" dirty="0">
              <a:solidFill>
                <a:srgbClr val="F1C2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343434" y="1538300"/>
            <a:ext cx="8699100" cy="56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Attività di </a:t>
            </a:r>
            <a:r>
              <a:rPr lang="it-IT" sz="2500" u="sng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formazione continua </a:t>
            </a:r>
            <a:r>
              <a:rPr lang="it-IT" sz="2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post-diploma</a:t>
            </a:r>
          </a:p>
        </p:txBody>
      </p:sp>
      <p:sp>
        <p:nvSpPr>
          <p:cNvPr id="92" name="Google Shape;92;p16"/>
          <p:cNvSpPr txBox="1"/>
          <p:nvPr/>
        </p:nvSpPr>
        <p:spPr>
          <a:xfrm>
            <a:off x="554599" y="3608034"/>
            <a:ext cx="6387114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91425" bIns="91425" anchor="t" anchorCtr="0">
            <a:noAutofit/>
          </a:bodyPr>
          <a:lstStyle/>
          <a:p>
            <a:pPr marL="179999" lvl="0" indent="-248749">
              <a:buClr>
                <a:schemeClr val="lt1"/>
              </a:buClr>
              <a:buSzPts val="2500"/>
              <a:buFont typeface="Comfortaa"/>
              <a:buChar char="●"/>
            </a:pPr>
            <a:r>
              <a:rPr lang="it-IT" sz="1800" u="sng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Partecipazione gratuita </a:t>
            </a:r>
            <a:r>
              <a:rPr lang="it-IT" sz="18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 tutte le attività di ricerca, aggiornamento, seminari e convegni organizzati dall'Istituto</a:t>
            </a:r>
          </a:p>
          <a:p>
            <a:pPr marL="179999" lvl="0" indent="-248749">
              <a:buClr>
                <a:schemeClr val="lt1"/>
              </a:buClr>
              <a:buSzPts val="2500"/>
              <a:buFont typeface="Comfortaa"/>
              <a:buChar char="●"/>
            </a:pPr>
            <a:r>
              <a:rPr lang="it-IT" sz="1800" u="sng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Abbonamento alla rivista</a:t>
            </a:r>
            <a:r>
              <a:rPr lang="it-IT" sz="18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Quaderno dell'Istituto di Psicoterapia del Bambino e dell'Adolescente</a:t>
            </a:r>
          </a:p>
          <a:p>
            <a:pPr marL="179999" lvl="0" indent="-248749">
              <a:buClr>
                <a:schemeClr val="lt1"/>
              </a:buClr>
              <a:buSzPts val="2500"/>
              <a:buFont typeface="Comfortaa"/>
              <a:buChar char="●"/>
            </a:pPr>
            <a:r>
              <a:rPr lang="it-IT" sz="18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Partecipazione ad un costo contenuto ai </a:t>
            </a:r>
            <a:r>
              <a:rPr lang="it-IT" sz="1800" u="sng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gruppi di formazione teorica e di supervisione clinica</a:t>
            </a:r>
            <a:r>
              <a:rPr lang="it-IT" sz="18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</a:p>
        </p:txBody>
      </p:sp>
      <p:sp>
        <p:nvSpPr>
          <p:cNvPr id="93" name="Google Shape;93;p16"/>
          <p:cNvSpPr txBox="1"/>
          <p:nvPr/>
        </p:nvSpPr>
        <p:spPr>
          <a:xfrm>
            <a:off x="602366" y="3330534"/>
            <a:ext cx="8603566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91425" bIns="91425" anchor="t" anchorCtr="0">
            <a:noAutofit/>
          </a:bodyPr>
          <a:lstStyle/>
          <a:p>
            <a:pPr marL="179999" lvl="0" indent="-248749">
              <a:buClr>
                <a:schemeClr val="lt1"/>
              </a:buClr>
              <a:buSzPts val="2500"/>
              <a:buFont typeface="Comfortaa"/>
              <a:buChar char="●"/>
            </a:pPr>
            <a:endParaRPr dirty="0"/>
          </a:p>
        </p:txBody>
      </p:sp>
      <p:sp>
        <p:nvSpPr>
          <p:cNvPr id="7" name="Google Shape;91;p16"/>
          <p:cNvSpPr txBox="1"/>
          <p:nvPr/>
        </p:nvSpPr>
        <p:spPr>
          <a:xfrm>
            <a:off x="343434" y="2018597"/>
            <a:ext cx="8699100" cy="56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dirty="0" smtClean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Specializzati </a:t>
            </a:r>
            <a:r>
              <a:rPr lang="it-IT" sz="2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possono continuare ad essere </a:t>
            </a:r>
            <a:r>
              <a:rPr lang="it-IT" sz="2500" u="sng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soci dell'associazione PSIBA</a:t>
            </a:r>
            <a:r>
              <a:rPr lang="it-IT" sz="2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it-IT" sz="2500" dirty="0" smtClean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(quota </a:t>
            </a:r>
            <a:r>
              <a:rPr lang="it-IT" sz="2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associativa annuale ridotta per i primi due anni che comprende: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34" y="304451"/>
            <a:ext cx="1846098" cy="791185"/>
          </a:xfrm>
          <a:prstGeom prst="rect">
            <a:avLst/>
          </a:prstGeom>
        </p:spPr>
      </p:pic>
      <p:pic>
        <p:nvPicPr>
          <p:cNvPr id="2" name="Picture 2" descr="https://static.wixstatic.com/media/b0b7bd_5d0721b0eb9342c2a19f6dafd70b0b8c~mv2.jpg/v1/fill/w_149,h_226,al_c,q_80,usm_0.66_1.00_0.01,enc_auto/Image-empty-st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484" y="3608034"/>
            <a:ext cx="1662939" cy="252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90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/>
        </p:nvSpPr>
        <p:spPr>
          <a:xfrm>
            <a:off x="152400" y="1559180"/>
            <a:ext cx="8660108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u="sng" dirty="0" smtClean="0">
                <a:solidFill>
                  <a:srgbClr val="FFFFFF"/>
                </a:solidFill>
                <a:latin typeface="Comfortaa"/>
                <a:sym typeface="Comfortaa"/>
              </a:rPr>
              <a:t>Psicoanalisi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sym typeface="Comfortaa"/>
              </a:rPr>
              <a:t>relazionale ed intersoggettiva </a:t>
            </a:r>
            <a:r>
              <a:rPr lang="it-IT" sz="2500" dirty="0">
                <a:solidFill>
                  <a:srgbClr val="FFFFFF"/>
                </a:solidFill>
                <a:latin typeface="Comfortaa"/>
                <a:sym typeface="Comfortaa"/>
              </a:rPr>
              <a:t>(con attenzione ai contributi delle neuroscienze) –  </a:t>
            </a:r>
            <a:r>
              <a:rPr lang="it-IT" sz="2500" dirty="0" err="1">
                <a:solidFill>
                  <a:srgbClr val="FFFFFF"/>
                </a:solidFill>
                <a:latin typeface="Comfortaa"/>
                <a:sym typeface="Comfortaa"/>
              </a:rPr>
              <a:t>Winnicott</a:t>
            </a:r>
            <a:r>
              <a:rPr lang="it-IT" sz="2500" dirty="0">
                <a:solidFill>
                  <a:srgbClr val="FFFFFF"/>
                </a:solidFill>
                <a:latin typeface="Comfortaa"/>
                <a:sym typeface="Comfortaa"/>
              </a:rPr>
              <a:t>, </a:t>
            </a:r>
            <a:r>
              <a:rPr lang="it-IT" sz="2500" dirty="0" err="1">
                <a:solidFill>
                  <a:srgbClr val="FFFFFF"/>
                </a:solidFill>
                <a:latin typeface="Comfortaa"/>
                <a:sym typeface="Comfortaa"/>
              </a:rPr>
              <a:t>Bowlby</a:t>
            </a:r>
            <a:r>
              <a:rPr lang="it-IT" sz="2500" dirty="0">
                <a:solidFill>
                  <a:srgbClr val="FFFFFF"/>
                </a:solidFill>
                <a:latin typeface="Comfortaa"/>
                <a:sym typeface="Comfortaa"/>
              </a:rPr>
              <a:t>, </a:t>
            </a:r>
            <a:r>
              <a:rPr lang="it-IT" sz="2500" dirty="0" err="1">
                <a:solidFill>
                  <a:srgbClr val="FFFFFF"/>
                </a:solidFill>
                <a:latin typeface="Comfortaa"/>
                <a:sym typeface="Comfortaa"/>
              </a:rPr>
              <a:t>Kohut</a:t>
            </a:r>
            <a:r>
              <a:rPr lang="it-IT" sz="2500" dirty="0">
                <a:solidFill>
                  <a:srgbClr val="FFFFFF"/>
                </a:solidFill>
                <a:latin typeface="Comfortaa"/>
                <a:sym typeface="Comfortaa"/>
              </a:rPr>
              <a:t> sino a Mitchell, Stern, Ogden, </a:t>
            </a:r>
            <a:r>
              <a:rPr lang="it-IT" sz="2500" dirty="0" err="1">
                <a:solidFill>
                  <a:srgbClr val="FFFFFF"/>
                </a:solidFill>
                <a:latin typeface="Comfortaa"/>
                <a:sym typeface="Comfortaa"/>
              </a:rPr>
              <a:t>Bromberg</a:t>
            </a:r>
            <a:r>
              <a:rPr lang="it-IT" sz="2500" dirty="0">
                <a:solidFill>
                  <a:srgbClr val="FFFFFF"/>
                </a:solidFill>
                <a:latin typeface="Comfortaa"/>
                <a:sym typeface="Comfortaa"/>
              </a:rPr>
              <a:t>, </a:t>
            </a:r>
            <a:r>
              <a:rPr lang="it-IT" sz="2500" dirty="0" err="1">
                <a:solidFill>
                  <a:srgbClr val="FFFFFF"/>
                </a:solidFill>
                <a:latin typeface="Comfortaa"/>
                <a:sym typeface="Comfortaa"/>
              </a:rPr>
              <a:t>Renik</a:t>
            </a:r>
            <a:r>
              <a:rPr lang="it-IT" sz="2500" dirty="0">
                <a:solidFill>
                  <a:srgbClr val="FFFFFF"/>
                </a:solidFill>
                <a:latin typeface="Comfortaa"/>
                <a:sym typeface="Comfortaa"/>
              </a:rPr>
              <a:t>, </a:t>
            </a:r>
            <a:r>
              <a:rPr lang="it-IT" sz="2500" dirty="0" err="1">
                <a:solidFill>
                  <a:srgbClr val="FFFFFF"/>
                </a:solidFill>
                <a:latin typeface="Comfortaa"/>
                <a:sym typeface="Comfortaa"/>
              </a:rPr>
              <a:t>Cahn</a:t>
            </a:r>
            <a:r>
              <a:rPr lang="it-IT" sz="2500" dirty="0">
                <a:solidFill>
                  <a:srgbClr val="FFFFFF"/>
                </a:solidFill>
                <a:latin typeface="Comfortaa"/>
                <a:sym typeface="Comfortaa"/>
              </a:rPr>
              <a:t> e in Italia Senise, </a:t>
            </a:r>
            <a:r>
              <a:rPr lang="it-IT" sz="2500" dirty="0" err="1">
                <a:solidFill>
                  <a:srgbClr val="FFFFFF"/>
                </a:solidFill>
                <a:latin typeface="Comfortaa"/>
                <a:sym typeface="Comfortaa"/>
              </a:rPr>
              <a:t>Novelletto</a:t>
            </a:r>
            <a:r>
              <a:rPr lang="it-IT" sz="2500" dirty="0">
                <a:solidFill>
                  <a:srgbClr val="FFFFFF"/>
                </a:solidFill>
                <a:latin typeface="Comfortaa"/>
                <a:sym typeface="Comfortaa"/>
              </a:rPr>
              <a:t>, 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sym typeface="Comfortaa"/>
              </a:rPr>
              <a:t>Ammanniti</a:t>
            </a:r>
            <a:endParaRPr lang="it-IT" sz="2500" dirty="0">
              <a:solidFill>
                <a:srgbClr val="FFFFFF"/>
              </a:solidFill>
              <a:latin typeface="Comfortaa"/>
              <a:sym typeface="Comfortaa"/>
            </a:endParaRPr>
          </a:p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endParaRPr lang="it-IT" sz="2500" dirty="0">
              <a:solidFill>
                <a:srgbClr val="FFFFFF"/>
              </a:solidFill>
              <a:latin typeface="Comfortaa"/>
              <a:sym typeface="Comfortaa"/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1"/>
          </p:nvPr>
        </p:nvSpPr>
        <p:spPr>
          <a:xfrm>
            <a:off x="1107583" y="322450"/>
            <a:ext cx="7728717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6576" lvl="0" indent="0" algn="r">
              <a:buSzPts val="2400"/>
            </a:pPr>
            <a:r>
              <a:rPr lang="it-IT" sz="3200" b="1" dirty="0" smtClean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INDIRIZZO SCIENTIFICO E IMPOSTAZIONE CLINICA</a:t>
            </a:r>
            <a:endParaRPr lang="it-IT" sz="3200" b="1" dirty="0">
              <a:solidFill>
                <a:srgbClr val="F1C2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2525735" y="3594060"/>
            <a:ext cx="655783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1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u="sng" dirty="0">
                <a:solidFill>
                  <a:srgbClr val="FFFFFF"/>
                </a:solidFill>
                <a:latin typeface="Comfortaa"/>
                <a:sym typeface="Comfortaa"/>
              </a:rPr>
              <a:t>Inconscio</a:t>
            </a:r>
            <a:r>
              <a:rPr lang="it-IT" sz="2500" dirty="0">
                <a:solidFill>
                  <a:srgbClr val="FFFFFF"/>
                </a:solidFill>
                <a:latin typeface="Comfortaa"/>
                <a:sym typeface="Comfortaa"/>
              </a:rPr>
              <a:t> inteso come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sym typeface="Comfortaa"/>
              </a:rPr>
              <a:t>relazionale</a:t>
            </a:r>
            <a:r>
              <a:rPr lang="it-IT" sz="2500" dirty="0">
                <a:solidFill>
                  <a:srgbClr val="FFFFFF"/>
                </a:solidFill>
                <a:latin typeface="Comfortaa"/>
                <a:sym typeface="Comfortaa"/>
              </a:rPr>
              <a:t>, nel senso che nasce e si sviluppa nelle relazioni e solo attraverso le relazioni può evolvere e modificarsi. </a:t>
            </a:r>
          </a:p>
        </p:txBody>
      </p:sp>
      <p:sp>
        <p:nvSpPr>
          <p:cNvPr id="7" name="Google Shape;134;p19"/>
          <p:cNvSpPr txBox="1"/>
          <p:nvPr/>
        </p:nvSpPr>
        <p:spPr>
          <a:xfrm>
            <a:off x="2661757" y="5169340"/>
            <a:ext cx="6174543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Importanza centrale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della fase di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consultazione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, che acquisisce già una valenza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terapeutica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</a:p>
        </p:txBody>
      </p:sp>
      <p:pic>
        <p:nvPicPr>
          <p:cNvPr id="13314" name="Picture 2" descr="Tommaso Senise – Aspi – Archivio storico della psicologia itali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6" y="3871560"/>
            <a:ext cx="2053599" cy="256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34" y="304451"/>
            <a:ext cx="1846098" cy="79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7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/>
        </p:nvSpPr>
        <p:spPr>
          <a:xfrm>
            <a:off x="176192" y="1467724"/>
            <a:ext cx="8660108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dirty="0">
                <a:solidFill>
                  <a:srgbClr val="FFFFFF"/>
                </a:solidFill>
                <a:latin typeface="Comfortaa"/>
                <a:sym typeface="Comfortaa"/>
              </a:rPr>
              <a:t>Diversi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sym typeface="Comfortaa"/>
              </a:rPr>
              <a:t>setting terapeutici</a:t>
            </a:r>
            <a:endParaRPr lang="it-IT" sz="2500" u="sng" dirty="0">
              <a:solidFill>
                <a:srgbClr val="FFFFFF"/>
              </a:solidFill>
              <a:latin typeface="Comfortaa"/>
              <a:sym typeface="Comfortaa"/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1"/>
          </p:nvPr>
        </p:nvSpPr>
        <p:spPr>
          <a:xfrm>
            <a:off x="1107583" y="322450"/>
            <a:ext cx="7728717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6576" lvl="0" indent="0" algn="r">
              <a:buSzPts val="2400"/>
            </a:pPr>
            <a:r>
              <a:rPr lang="it-IT" sz="3200" b="1" dirty="0" smtClean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INDIRIZZO SCIENTIFICO E IMPOSTAZIONE CLINICA</a:t>
            </a:r>
            <a:endParaRPr lang="it-IT" sz="3200" b="1" dirty="0">
              <a:solidFill>
                <a:srgbClr val="F1C2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472136" y="1972710"/>
            <a:ext cx="655783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1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1800" dirty="0">
                <a:solidFill>
                  <a:srgbClr val="FFFFFF"/>
                </a:solidFill>
                <a:latin typeface="Comfortaa"/>
                <a:sym typeface="Comfortaa"/>
              </a:rPr>
              <a:t>psicoterapia madre-bambino,</a:t>
            </a:r>
          </a:p>
          <a:p>
            <a:pPr marL="360000" lvl="1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1800" dirty="0">
                <a:solidFill>
                  <a:srgbClr val="FFFFFF"/>
                </a:solidFill>
                <a:latin typeface="Comfortaa"/>
                <a:sym typeface="Comfortaa"/>
              </a:rPr>
              <a:t>terapia familiare, </a:t>
            </a:r>
          </a:p>
          <a:p>
            <a:pPr marL="360000" lvl="1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1800" dirty="0">
                <a:solidFill>
                  <a:srgbClr val="FFFFFF"/>
                </a:solidFill>
                <a:latin typeface="Comfortaa"/>
                <a:sym typeface="Comfortaa"/>
              </a:rPr>
              <a:t>terapia della coppia o individuale di uno dei genitori</a:t>
            </a:r>
          </a:p>
          <a:p>
            <a:pPr marL="360000" lvl="1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1800" dirty="0">
                <a:solidFill>
                  <a:srgbClr val="FFFFFF"/>
                </a:solidFill>
                <a:latin typeface="Comfortaa"/>
                <a:sym typeface="Comfortaa"/>
              </a:rPr>
              <a:t> supporto alla genitorialità</a:t>
            </a:r>
          </a:p>
          <a:p>
            <a:pPr marL="360000" lvl="1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1800" dirty="0">
                <a:solidFill>
                  <a:srgbClr val="FFFFFF"/>
                </a:solidFill>
                <a:latin typeface="Comfortaa"/>
                <a:sym typeface="Comfortaa"/>
              </a:rPr>
              <a:t>psicoterapia del bambino o dell’adolescenti </a:t>
            </a:r>
          </a:p>
        </p:txBody>
      </p:sp>
      <p:sp>
        <p:nvSpPr>
          <p:cNvPr id="7" name="Google Shape;134;p19"/>
          <p:cNvSpPr txBox="1"/>
          <p:nvPr/>
        </p:nvSpPr>
        <p:spPr>
          <a:xfrm>
            <a:off x="2661757" y="3692864"/>
            <a:ext cx="6174543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L’impostazione clinica 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prevede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accanto alla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formazione teorica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, attraverso lezioni frontali, letture, confronti, una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costante attenzione clinica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, attraverso la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presentazione di casi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da parte del docente e degli allievi che vengono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discussi in </a:t>
            </a:r>
            <a:r>
              <a:rPr lang="it-IT" sz="2500" u="sng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gruppo </a:t>
            </a:r>
            <a:endParaRPr lang="it-IT" sz="2500" u="sng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34" y="304451"/>
            <a:ext cx="1846098" cy="791185"/>
          </a:xfrm>
          <a:prstGeom prst="rect">
            <a:avLst/>
          </a:prstGeom>
        </p:spPr>
      </p:pic>
      <p:pic>
        <p:nvPicPr>
          <p:cNvPr id="14338" name="Picture 2" descr="Donald Winnicott – Vincenzo De Bla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4" y="3970364"/>
            <a:ext cx="1905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92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1262149" y="89479"/>
            <a:ext cx="72840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it-IT" sz="3300" b="1" dirty="0" smtClean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IL TIROCINIO</a:t>
            </a:r>
            <a:endParaRPr sz="5700" b="1" dirty="0">
              <a:solidFill>
                <a:srgbClr val="F1C2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44919" y="2017733"/>
            <a:ext cx="8699100" cy="56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u="sng" dirty="0" smtClean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Tirocinio </a:t>
            </a:r>
            <a:r>
              <a:rPr lang="it-IT" sz="2500" u="sng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pratico-clinico </a:t>
            </a:r>
            <a:r>
              <a:rPr lang="it-IT" sz="2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previsto dalla Legge, per un minimo di </a:t>
            </a:r>
            <a:r>
              <a:rPr lang="it-IT" sz="2500" u="sng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150 ore annue</a:t>
            </a:r>
          </a:p>
        </p:txBody>
      </p:sp>
      <p:sp>
        <p:nvSpPr>
          <p:cNvPr id="7" name="Google Shape;91;p16"/>
          <p:cNvSpPr txBox="1"/>
          <p:nvPr/>
        </p:nvSpPr>
        <p:spPr>
          <a:xfrm>
            <a:off x="444900" y="2939830"/>
            <a:ext cx="8699100" cy="56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dirty="0" smtClean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Convenzione </a:t>
            </a:r>
            <a:r>
              <a:rPr lang="it-IT" sz="2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 enti pubblici per consentire agli allievi di svolgere il loro apprendistato presso le sedi delle strutture territoriali.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34" y="304451"/>
            <a:ext cx="1846098" cy="791185"/>
          </a:xfrm>
          <a:prstGeom prst="rect">
            <a:avLst/>
          </a:prstGeom>
        </p:spPr>
      </p:pic>
      <p:pic>
        <p:nvPicPr>
          <p:cNvPr id="15364" name="Picture 4" descr="Tirocini UNI.PA – SSP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783" y="4283553"/>
            <a:ext cx="4695366" cy="234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61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406" y="1560094"/>
            <a:ext cx="7772400" cy="1362075"/>
          </a:xfrm>
        </p:spPr>
        <p:txBody>
          <a:bodyPr>
            <a:normAutofit fontScale="90000"/>
          </a:bodyPr>
          <a:lstStyle/>
          <a:p>
            <a:pPr marL="484632">
              <a:buClr>
                <a:srgbClr val="FFC351"/>
              </a:buClr>
              <a:buSzPts val="4400"/>
              <a:defRPr/>
            </a:pPr>
            <a:r>
              <a:rPr lang="it-IT" sz="5400" cap="none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</a:rPr>
              <a:t>Allievi-soci dal primo anno: le aree PSIBA</a:t>
            </a:r>
            <a:endParaRPr lang="it-IT" sz="5400" cap="none" dirty="0">
              <a:solidFill>
                <a:srgbClr val="FFFFFF"/>
              </a:solidFill>
              <a:latin typeface="Comfortaa"/>
              <a:ea typeface="Comfortaa"/>
              <a:cs typeface="Comfortaa"/>
            </a:endParaRPr>
          </a:p>
        </p:txBody>
      </p:sp>
      <p:pic>
        <p:nvPicPr>
          <p:cNvPr id="16388" name="Picture 4" descr="Area Psicologia Clinica - Psicologi Psicoterapeuti Mil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498" y="3386627"/>
            <a:ext cx="4675031" cy="233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34" y="304451"/>
            <a:ext cx="1846098" cy="79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1262149" y="89479"/>
            <a:ext cx="72840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it-IT" sz="3300" b="1" dirty="0" smtClean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AREA CLINICA</a:t>
            </a:r>
            <a:endParaRPr sz="5700" b="1" dirty="0">
              <a:solidFill>
                <a:srgbClr val="F1C2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148706" y="1625856"/>
            <a:ext cx="8699100" cy="56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dirty="0" smtClean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Comitato </a:t>
            </a:r>
            <a:r>
              <a:rPr lang="it-IT" sz="2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che coordina tutte le attività di ricerca clinica e teorica dell’Istituto. Opera in due </a:t>
            </a:r>
            <a:r>
              <a:rPr lang="it-IT" sz="2500" dirty="0" smtClean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settori:</a:t>
            </a:r>
            <a:endParaRPr lang="it-IT" sz="25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" name="Google Shape;91;p16"/>
          <p:cNvSpPr txBox="1"/>
          <p:nvPr/>
        </p:nvSpPr>
        <p:spPr>
          <a:xfrm>
            <a:off x="343434" y="2581284"/>
            <a:ext cx="8699100" cy="56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1800" u="sng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Settore clinico</a:t>
            </a:r>
            <a:r>
              <a:rPr lang="it-IT" sz="18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: Centro di Psicologia clinica. Tale esperienza ha anche valenza didattica in quanto vi </a:t>
            </a:r>
            <a:r>
              <a:rPr lang="it-IT" sz="1800" dirty="0" smtClean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partecipano </a:t>
            </a:r>
            <a:r>
              <a:rPr lang="it-IT" sz="18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studenti del 3° e 4° anno della Scuola.</a:t>
            </a:r>
          </a:p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1800" u="sng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Attività di ricerca e gruppi di studio</a:t>
            </a:r>
            <a:r>
              <a:rPr lang="it-IT" sz="18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: il comitato è aperto a Soci e Allievi. Le ricerche vengono poi pubblicate come contributi sulla rivista dell’Istituto. Il comitato si riunisce mensilmente ed opera in costante contatto con la </a:t>
            </a:r>
            <a:r>
              <a:rPr lang="it-IT" sz="18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Onlus</a:t>
            </a:r>
            <a:r>
              <a:rPr lang="it-IT" sz="18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34" y="304451"/>
            <a:ext cx="1846098" cy="791185"/>
          </a:xfrm>
          <a:prstGeom prst="rect">
            <a:avLst/>
          </a:prstGeom>
        </p:spPr>
      </p:pic>
      <p:pic>
        <p:nvPicPr>
          <p:cNvPr id="17410" name="Picture 2" descr="Depositphotos_238316930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51" y="4760027"/>
            <a:ext cx="4976298" cy="175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27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36728" y="948761"/>
            <a:ext cx="7772400" cy="136207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84632" algn="ctr">
              <a:buClr>
                <a:srgbClr val="FFC351"/>
              </a:buClr>
              <a:buSzPts val="4400"/>
              <a:buFontTx/>
              <a:defRPr/>
            </a:pPr>
            <a:r>
              <a:rPr lang="it-IT" sz="5400" cap="none" dirty="0" smtClean="0">
                <a:latin typeface="Comfortaa"/>
                <a:ea typeface="Comfortaa"/>
                <a:cs typeface="Comfortaa"/>
              </a:rPr>
              <a:t>Perché iscriversi allo</a:t>
            </a:r>
            <a:endParaRPr lang="it-IT" sz="5400" cap="none" dirty="0">
              <a:latin typeface="Comfortaa"/>
              <a:ea typeface="Comfortaa"/>
              <a:cs typeface="Comfortaa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552" y="2722959"/>
            <a:ext cx="6207619" cy="266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1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1262149" y="89479"/>
            <a:ext cx="72840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it-IT" sz="3300" b="1" dirty="0" smtClean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AREA SCIENTIFICA</a:t>
            </a:r>
            <a:endParaRPr sz="5700" b="1" dirty="0">
              <a:solidFill>
                <a:srgbClr val="F1C2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213101" y="1540293"/>
            <a:ext cx="8699100" cy="56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dirty="0" smtClean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Promuove </a:t>
            </a:r>
            <a:r>
              <a:rPr lang="it-IT" sz="2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la </a:t>
            </a:r>
            <a:r>
              <a:rPr lang="it-IT" sz="2500" u="sng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ricerca su temi di interesse dei Soci</a:t>
            </a:r>
            <a:r>
              <a:rPr lang="it-IT" sz="2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con particolare attenzione all'approfondimento di aspetti specifici dell'attività psicoterapeutica. </a:t>
            </a:r>
          </a:p>
        </p:txBody>
      </p:sp>
      <p:sp>
        <p:nvSpPr>
          <p:cNvPr id="7" name="Google Shape;91;p16"/>
          <p:cNvSpPr txBox="1"/>
          <p:nvPr/>
        </p:nvSpPr>
        <p:spPr>
          <a:xfrm>
            <a:off x="213101" y="2835368"/>
            <a:ext cx="8699100" cy="56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400" u="sng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Organizza congressi, giornate di studio, conferenze, dibattiti </a:t>
            </a:r>
            <a:r>
              <a:rPr lang="it-IT" sz="24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per confrontare le </a:t>
            </a:r>
            <a:r>
              <a:rPr lang="it-IT" sz="2400" dirty="0" smtClean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proprie </a:t>
            </a:r>
            <a:r>
              <a:rPr lang="it-IT" sz="24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attività, scientifiche e culturali, con quelle di altre Associazioni nazionali ed internazionali aventi scopi simili.</a:t>
            </a:r>
          </a:p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endParaRPr lang="it-IT" sz="24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34" y="304451"/>
            <a:ext cx="1846098" cy="791185"/>
          </a:xfrm>
          <a:prstGeom prst="rect">
            <a:avLst/>
          </a:prstGeom>
        </p:spPr>
      </p:pic>
      <p:pic>
        <p:nvPicPr>
          <p:cNvPr id="18434" name="Picture 2" descr="Depositphotos_208812924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552" y="4610636"/>
            <a:ext cx="4858597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66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1262149" y="89479"/>
            <a:ext cx="72840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it-IT" sz="3300" b="1" dirty="0" smtClean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ALTRE AREE</a:t>
            </a:r>
            <a:endParaRPr sz="5700" b="1" dirty="0">
              <a:solidFill>
                <a:srgbClr val="F1C2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213101" y="1189347"/>
            <a:ext cx="8699100" cy="56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u="sng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L’Area di Formazione e Comunicazione </a:t>
            </a:r>
            <a:r>
              <a:rPr lang="it-IT" sz="2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prevede iniziative strutturate (Master, Corsi di Formazione, ecc</a:t>
            </a:r>
            <a:r>
              <a:rPr lang="it-IT" sz="2500" dirty="0" smtClean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.). Inoltre </a:t>
            </a:r>
            <a:r>
              <a:rPr lang="it-IT" sz="2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si occupa di mantenere rapporti con l'esterno e di promozione della visibilità dell'Istituto tramite ricerca di contatti, organizzazione di eventi, ecc.</a:t>
            </a:r>
          </a:p>
        </p:txBody>
      </p:sp>
      <p:sp>
        <p:nvSpPr>
          <p:cNvPr id="7" name="Google Shape;91;p16"/>
          <p:cNvSpPr txBox="1"/>
          <p:nvPr/>
        </p:nvSpPr>
        <p:spPr>
          <a:xfrm>
            <a:off x="213101" y="3528166"/>
            <a:ext cx="7011947" cy="56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400" u="sng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L’Area Redazionale </a:t>
            </a:r>
            <a:r>
              <a:rPr lang="it-IT" sz="24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si occupa di redigere e pubblicare il Quaderno dell'Istituto di Psicoterapia del Bambino e </a:t>
            </a:r>
            <a:r>
              <a:rPr lang="it-IT" sz="2400" dirty="0" smtClean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dell'Adolescente</a:t>
            </a:r>
            <a:endParaRPr lang="it-IT" sz="24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34" y="304451"/>
            <a:ext cx="1846098" cy="791185"/>
          </a:xfrm>
          <a:prstGeom prst="rect">
            <a:avLst/>
          </a:prstGeom>
        </p:spPr>
      </p:pic>
      <p:pic>
        <p:nvPicPr>
          <p:cNvPr id="19458" name="Picture 2" descr="Depositphotos_14159299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822" y="4861536"/>
            <a:ext cx="4902379" cy="172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97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/>
        </p:nvSpPr>
        <p:spPr>
          <a:xfrm>
            <a:off x="0" y="1680205"/>
            <a:ext cx="7843234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0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Composta </a:t>
            </a:r>
            <a:r>
              <a:rPr lang="it-IT" sz="20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da soci </a:t>
            </a:r>
            <a:r>
              <a:rPr lang="it-IT" sz="20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he </a:t>
            </a:r>
            <a:r>
              <a:rPr lang="it-IT" sz="20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da anni operano in qualità di Consulenti d’Ufficio e di Parte  presso il T.O. e il T.M. come Giudici Onorari al T.M., si propone di </a:t>
            </a:r>
            <a:r>
              <a:rPr lang="it-IT" sz="20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approfondire </a:t>
            </a:r>
            <a:r>
              <a:rPr lang="it-IT" sz="20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le tematiche teorico-cliniche inerenti le interconnessioni tra il mondo giudiziario e i collaboratori tecnici (psicologi clinici), avendo quale riferimento l’applicazione del metodo psicoanalitico in tale contesto. </a:t>
            </a:r>
            <a:endParaRPr lang="it-IT" sz="2500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1"/>
          </p:nvPr>
        </p:nvSpPr>
        <p:spPr>
          <a:xfrm>
            <a:off x="1416676" y="322450"/>
            <a:ext cx="7419624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36576" lvl="0">
              <a:spcAft>
                <a:spcPts val="0"/>
              </a:spcAft>
              <a:buSzPts val="2400"/>
            </a:pPr>
            <a:r>
              <a:rPr lang="it-IT" sz="3200" b="1" dirty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Aree di approfondimento: consulenza tecnico-giudiziaria</a:t>
            </a:r>
            <a:endParaRPr sz="3200" dirty="0">
              <a:solidFill>
                <a:srgbClr val="F1C2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0" y="4148273"/>
            <a:ext cx="5876593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0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Al suo interno un’area si </a:t>
            </a:r>
            <a:r>
              <a:rPr lang="it-IT" sz="20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occupa nello specifico di Consulenze tecniche di parte e pareri pro-</a:t>
            </a:r>
            <a:r>
              <a:rPr lang="it-IT" sz="2000" dirty="0" err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veritate</a:t>
            </a:r>
            <a:r>
              <a:rPr lang="it-IT" sz="20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nell’ambito di un modello di intervento che pone particolare attenzione ai bisogni dei minori e alla salvaguardia delle loro relazioni con i genitori.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34" y="304451"/>
            <a:ext cx="1846098" cy="791185"/>
          </a:xfrm>
          <a:prstGeom prst="rect">
            <a:avLst/>
          </a:prstGeom>
        </p:spPr>
      </p:pic>
      <p:pic>
        <p:nvPicPr>
          <p:cNvPr id="20482" name="Picture 2" descr="Depositphotos_217970610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37" y="4478273"/>
            <a:ext cx="3127134" cy="11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53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/>
        </p:nvSpPr>
        <p:spPr>
          <a:xfrm>
            <a:off x="38637" y="1577174"/>
            <a:ext cx="7843234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0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Finalità: mettere a disposizione delle scuole sottogruppi specializzati di professionisti capaci di rispondere con prontezza e in modo mirato alle varie richieste formulate dalle scuole primarie e secondarie: Sportello per studenti, docenti e genitori; Corsi di formazione per docenti, Serate a tema per genitori; interventi di Educazione all’Affettività, Prevenzione dei Comportamenti a Rischio, Dispersione Scolastica, …</a:t>
            </a:r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1"/>
          </p:nvPr>
        </p:nvSpPr>
        <p:spPr>
          <a:xfrm>
            <a:off x="1416676" y="322450"/>
            <a:ext cx="7419624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36576" lvl="0">
              <a:spcAft>
                <a:spcPts val="0"/>
              </a:spcAft>
              <a:buSzPts val="2400"/>
            </a:pPr>
            <a:r>
              <a:rPr lang="it-IT" sz="3200" b="1" dirty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Aree di approfondimento: </a:t>
            </a:r>
            <a:r>
              <a:rPr lang="it-IT" sz="3200" b="1" dirty="0" smtClean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psicologia </a:t>
            </a:r>
            <a:r>
              <a:rPr lang="it-IT" sz="3200" b="1" dirty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scolastica</a:t>
            </a:r>
            <a:endParaRPr sz="3200" dirty="0">
              <a:solidFill>
                <a:srgbClr val="F1C2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1" y="4148273"/>
            <a:ext cx="4726545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0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Il gruppo ha, inoltre, come obiettivo principale l’accompagnamento della pratica clinica nei contesti scolastici in cui vengono attivate risorse e progetti. Si riunisce con frequenza mensile.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34" y="304451"/>
            <a:ext cx="1846098" cy="791185"/>
          </a:xfrm>
          <a:prstGeom prst="rect">
            <a:avLst/>
          </a:prstGeom>
        </p:spPr>
      </p:pic>
      <p:pic>
        <p:nvPicPr>
          <p:cNvPr id="21506" name="Picture 2" descr="Depositphotos_156755566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521" y="4478272"/>
            <a:ext cx="4533508" cy="157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81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34" y="1560094"/>
            <a:ext cx="8504352" cy="1362075"/>
          </a:xfrm>
        </p:spPr>
        <p:txBody>
          <a:bodyPr>
            <a:normAutofit fontScale="90000"/>
          </a:bodyPr>
          <a:lstStyle/>
          <a:p>
            <a:pPr marL="484632">
              <a:buClr>
                <a:srgbClr val="FFC351"/>
              </a:buClr>
              <a:buSzPts val="4400"/>
              <a:defRPr/>
            </a:pPr>
            <a:r>
              <a:rPr lang="it-IT" sz="5400" cap="none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</a:rPr>
              <a:t>ONLUS </a:t>
            </a:r>
            <a:br>
              <a:rPr lang="it-IT" sz="5400" cap="none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</a:rPr>
            </a:br>
            <a:r>
              <a:rPr lang="it-IT" sz="5400" cap="none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</a:rPr>
              <a:t>LEPAROLEFANNOCOSE</a:t>
            </a:r>
            <a:endParaRPr lang="it-IT" sz="5400" cap="none" dirty="0">
              <a:solidFill>
                <a:srgbClr val="FFFFFF"/>
              </a:solidFill>
              <a:latin typeface="Comfortaa"/>
              <a:ea typeface="Comfortaa"/>
              <a:cs typeface="Comfortaa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34" y="304451"/>
            <a:ext cx="1846098" cy="79118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200489"/>
            <a:ext cx="30035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/>
        </p:nvSpPr>
        <p:spPr>
          <a:xfrm>
            <a:off x="144676" y="1358151"/>
            <a:ext cx="7762952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Associazione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senza scopo di lucro e con finalità esclusivamente di solidarietà sociale, promotore di progetti a sostegno  dei bambini, degli adolescenti e delle loro famiglie nell’evoluzione psicologica e 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socio-culturale</a:t>
            </a:r>
            <a:endParaRPr lang="it-IT" sz="2500" u="sng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1"/>
          </p:nvPr>
        </p:nvSpPr>
        <p:spPr>
          <a:xfrm>
            <a:off x="1610436" y="322450"/>
            <a:ext cx="7225864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36576" lvl="0">
              <a:spcAft>
                <a:spcPts val="0"/>
              </a:spcAft>
              <a:buSzPts val="2400"/>
            </a:pPr>
            <a:r>
              <a:rPr lang="it-IT" sz="3300" b="1" dirty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Il braccio </a:t>
            </a:r>
            <a:r>
              <a:rPr lang="it-IT" sz="3300" b="1" dirty="0" smtClean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operativo</a:t>
            </a:r>
          </a:p>
          <a:p>
            <a:pPr marR="36576" lvl="0">
              <a:spcAft>
                <a:spcPts val="0"/>
              </a:spcAft>
              <a:buSzPts val="2400"/>
            </a:pPr>
            <a:r>
              <a:rPr lang="it-IT" sz="3300" b="1" dirty="0" smtClean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it-IT" sz="3300" b="1" dirty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la ONLUS</a:t>
            </a:r>
            <a:endParaRPr sz="3300" dirty="0">
              <a:solidFill>
                <a:srgbClr val="F1C2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160409" y="2494480"/>
            <a:ext cx="4040947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endParaRPr lang="it-IT" sz="2500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" name="Google Shape;134;p19"/>
          <p:cNvSpPr txBox="1"/>
          <p:nvPr/>
        </p:nvSpPr>
        <p:spPr>
          <a:xfrm>
            <a:off x="160409" y="3831209"/>
            <a:ext cx="4896508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Team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di lavoro 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costituito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da terapeuti senior che  accompagnano i nostri terapeuti in formazione alla partecipazione attiva nei progetti.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34" y="304451"/>
            <a:ext cx="1846098" cy="79118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199" y="3497913"/>
            <a:ext cx="3005588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7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/>
        </p:nvSpPr>
        <p:spPr>
          <a:xfrm>
            <a:off x="144676" y="1358151"/>
            <a:ext cx="7762952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Un comitato scientifico,  sulla base dei principi teorico-clinici del nostro Istituto, formula progetti </a:t>
            </a:r>
            <a:r>
              <a:rPr lang="it-IT" sz="2500" dirty="0" err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psico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-sociali che possano tradurre operativamente sul territorio interventi di:</a:t>
            </a:r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1"/>
          </p:nvPr>
        </p:nvSpPr>
        <p:spPr>
          <a:xfrm>
            <a:off x="1610436" y="322450"/>
            <a:ext cx="7225864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36576" lvl="0">
              <a:spcAft>
                <a:spcPts val="0"/>
              </a:spcAft>
              <a:buSzPts val="2400"/>
            </a:pPr>
            <a:r>
              <a:rPr lang="it-IT" sz="3300" b="1" dirty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Il braccio </a:t>
            </a:r>
            <a:r>
              <a:rPr lang="it-IT" sz="3300" b="1" dirty="0" smtClean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operativo</a:t>
            </a:r>
          </a:p>
          <a:p>
            <a:pPr marR="36576" lvl="0">
              <a:spcAft>
                <a:spcPts val="0"/>
              </a:spcAft>
              <a:buSzPts val="2400"/>
            </a:pPr>
            <a:r>
              <a:rPr lang="it-IT" sz="3300" b="1" dirty="0" smtClean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it-IT" sz="3300" b="1" dirty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la ONLUS</a:t>
            </a:r>
            <a:endParaRPr sz="3300" dirty="0">
              <a:solidFill>
                <a:srgbClr val="F1C2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160409" y="2494480"/>
            <a:ext cx="4040947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endParaRPr lang="it-IT" sz="2500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" name="Google Shape;134;p19"/>
          <p:cNvSpPr txBox="1"/>
          <p:nvPr/>
        </p:nvSpPr>
        <p:spPr>
          <a:xfrm>
            <a:off x="572533" y="3393327"/>
            <a:ext cx="4896508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18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assistenza socio-sanitaria con agevolazione all’inserimento sociale, scolastico e culturale dei nuclei familiari anche stranieri. </a:t>
            </a:r>
          </a:p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18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sostegno psicologico atti ad accogliere il malessere psicologico che può nascere nel singolo o all’interno dei nuclei familiari.</a:t>
            </a:r>
          </a:p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18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formazione e studio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34" y="304451"/>
            <a:ext cx="1846098" cy="79118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199" y="3497913"/>
            <a:ext cx="3005588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1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7631" y="3574665"/>
            <a:ext cx="6958887" cy="1362075"/>
          </a:xfrm>
        </p:spPr>
        <p:txBody>
          <a:bodyPr>
            <a:noAutofit/>
          </a:bodyPr>
          <a:lstStyle/>
          <a:p>
            <a:pPr marL="484632">
              <a:buClr>
                <a:srgbClr val="FFC351"/>
              </a:buClr>
              <a:buSzPts val="4400"/>
              <a:defRPr/>
            </a:pPr>
            <a:r>
              <a:rPr lang="it-IT" sz="4800" cap="none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</a:rPr>
              <a:t>CERTIFICAZIONE DSA (CENTRO DI PSICOLOGIA CLINICA)</a:t>
            </a:r>
            <a:endParaRPr lang="it-IT" sz="4800" cap="none" dirty="0">
              <a:solidFill>
                <a:srgbClr val="FFFFFF"/>
              </a:solidFill>
              <a:latin typeface="Comfortaa"/>
              <a:ea typeface="Comfortaa"/>
              <a:cs typeface="Comfortaa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34" y="304451"/>
            <a:ext cx="1846098" cy="79118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219" y="1250806"/>
            <a:ext cx="2967820" cy="46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0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1465128" y="132898"/>
            <a:ext cx="72840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it-IT" sz="3300" b="1" dirty="0" smtClean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CENTRO DI PSICOLOGIA CLINICA- VALUTAZIONE DSA</a:t>
            </a:r>
            <a:endParaRPr sz="5700" b="1" dirty="0">
              <a:solidFill>
                <a:srgbClr val="F1C2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07952" y="1625856"/>
            <a:ext cx="8699100" cy="56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Centro clinico per la diagnosi e psicoterapia del bambino e dell’adolescente</a:t>
            </a:r>
          </a:p>
        </p:txBody>
      </p:sp>
      <p:sp>
        <p:nvSpPr>
          <p:cNvPr id="7" name="Google Shape;91;p16"/>
          <p:cNvSpPr txBox="1"/>
          <p:nvPr/>
        </p:nvSpPr>
        <p:spPr>
          <a:xfrm>
            <a:off x="432041" y="2581284"/>
            <a:ext cx="8699100" cy="56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Servizio di prima diagnosi DSA (equipe accreditata Regione Lombardia)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34" y="304451"/>
            <a:ext cx="1846098" cy="791185"/>
          </a:xfrm>
          <a:prstGeom prst="rect">
            <a:avLst/>
          </a:prstGeom>
        </p:spPr>
      </p:pic>
      <p:sp>
        <p:nvSpPr>
          <p:cNvPr id="8" name="Google Shape;91;p16"/>
          <p:cNvSpPr txBox="1"/>
          <p:nvPr/>
        </p:nvSpPr>
        <p:spPr>
          <a:xfrm>
            <a:off x="444900" y="3493293"/>
            <a:ext cx="8699100" cy="56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dirty="0" smtClean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Partecipazione degli allievi dal II anno all’interno della struttura PSIBA</a:t>
            </a:r>
            <a:endParaRPr lang="it-IT" sz="25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2530" name="Picture 2" descr="Depositphotos_156755566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235" y="4577258"/>
            <a:ext cx="5027137" cy="174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79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ctrTitle"/>
          </p:nvPr>
        </p:nvSpPr>
        <p:spPr>
          <a:xfrm>
            <a:off x="-381000" y="2105375"/>
            <a:ext cx="9448800" cy="24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84632" lvl="0" algn="l">
              <a:spcBef>
                <a:spcPts val="0"/>
              </a:spcBef>
              <a:buClr>
                <a:srgbClr val="FFC351"/>
              </a:buClr>
              <a:buSzPts val="4400"/>
            </a:pPr>
            <a:r>
              <a:rPr lang="it-IT" sz="40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Istituto di Psicoterapia del Bambino e dell’Adolescente</a:t>
            </a:r>
            <a:br>
              <a:rPr lang="it-IT" sz="40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it-IT" sz="24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Via </a:t>
            </a:r>
            <a:r>
              <a:rPr lang="it-IT" sz="2400" b="1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Fratelli Bronzetti</a:t>
            </a:r>
            <a:r>
              <a:rPr lang="it-IT" sz="24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it-IT" sz="2400" b="1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20 - Milano</a:t>
            </a:r>
            <a:endParaRPr lang="it-IT" sz="20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6325" y="5235425"/>
            <a:ext cx="9144000" cy="162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5455125" y="5532725"/>
            <a:ext cx="35988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i="1" dirty="0" smtClean="0">
                <a:latin typeface="Comfortaa"/>
                <a:ea typeface="Comfortaa"/>
                <a:cs typeface="Comfortaa"/>
                <a:sym typeface="Comfortaa"/>
              </a:rPr>
              <a:t>10</a:t>
            </a:r>
            <a:r>
              <a:rPr lang="it-IT" sz="2100" i="1" dirty="0" smtClean="0">
                <a:latin typeface="Comfortaa"/>
                <a:ea typeface="Comfortaa"/>
                <a:cs typeface="Comfortaa"/>
                <a:sym typeface="Comfortaa"/>
              </a:rPr>
              <a:t>.06.2023 </a:t>
            </a:r>
            <a:endParaRPr sz="1700" i="1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0" y="5192225"/>
            <a:ext cx="8278200" cy="16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1" dirty="0">
                <a:latin typeface="Comfortaa"/>
                <a:ea typeface="Comfortaa"/>
                <a:cs typeface="Comfortaa"/>
                <a:sym typeface="Comfortaa"/>
              </a:rPr>
              <a:t>Dott. Piergiorgio Tagliani</a:t>
            </a:r>
            <a:endParaRPr sz="15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latin typeface="Comfortaa"/>
                <a:ea typeface="Comfortaa"/>
                <a:cs typeface="Comfortaa"/>
                <a:sym typeface="Comfortaa"/>
              </a:rPr>
              <a:t>psicologo-psicoterapeuta, </a:t>
            </a:r>
            <a:endParaRPr lang="it-IT" sz="1200" dirty="0" smtClean="0">
              <a:latin typeface="Comfortaa"/>
              <a:ea typeface="Comfortaa"/>
              <a:cs typeface="Comfortaa"/>
              <a:sym typeface="Comfortaa"/>
            </a:endParaRPr>
          </a:p>
          <a:p>
            <a:pPr>
              <a:lnSpc>
                <a:spcPct val="150000"/>
              </a:lnSpc>
            </a:pPr>
            <a:r>
              <a:rPr lang="it-IT" sz="1200" dirty="0" smtClean="0">
                <a:latin typeface="Comfortaa"/>
                <a:ea typeface="Comfortaa"/>
                <a:cs typeface="Comfortaa"/>
                <a:sym typeface="Comfortaa"/>
              </a:rPr>
              <a:t>docente </a:t>
            </a:r>
            <a:r>
              <a:rPr lang="it-IT" sz="1200" dirty="0">
                <a:latin typeface="Comfortaa"/>
                <a:ea typeface="Comfortaa"/>
                <a:cs typeface="Comfortaa"/>
                <a:sym typeface="Comfortaa"/>
              </a:rPr>
              <a:t>e supervisore presso Istituto </a:t>
            </a:r>
            <a:r>
              <a:rPr lang="it-IT" sz="1200" dirty="0" smtClean="0">
                <a:latin typeface="Comfortaa"/>
                <a:ea typeface="Comfortaa"/>
                <a:cs typeface="Comfortaa"/>
                <a:sym typeface="Comfortaa"/>
              </a:rPr>
              <a:t>PSIBA</a:t>
            </a:r>
          </a:p>
          <a:p>
            <a:pPr>
              <a:lnSpc>
                <a:spcPct val="150000"/>
              </a:lnSpc>
            </a:pPr>
            <a:r>
              <a:rPr lang="it-IT" sz="1500" b="1" dirty="0" smtClean="0">
                <a:latin typeface="Comfortaa"/>
                <a:ea typeface="Comfortaa"/>
                <a:cs typeface="Comfortaa"/>
                <a:sym typeface="Comfortaa"/>
              </a:rPr>
              <a:t>Dott.ssa Sara Carissimi</a:t>
            </a:r>
          </a:p>
          <a:p>
            <a:pPr>
              <a:lnSpc>
                <a:spcPct val="150000"/>
              </a:lnSpc>
            </a:pPr>
            <a:r>
              <a:rPr lang="it-IT" sz="1200" dirty="0" smtClean="0">
                <a:latin typeface="Comfortaa"/>
                <a:ea typeface="Comfortaa"/>
                <a:cs typeface="Comfortaa"/>
                <a:sym typeface="Comfortaa"/>
              </a:rPr>
              <a:t>Psicologa-psicoterapeuta, socia PSIBA</a:t>
            </a:r>
            <a:endParaRPr sz="400" dirty="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523" y="554923"/>
            <a:ext cx="2534004" cy="1086002"/>
          </a:xfrm>
          <a:prstGeom prst="rect">
            <a:avLst/>
          </a:prstGeom>
        </p:spPr>
      </p:pic>
      <p:sp>
        <p:nvSpPr>
          <p:cNvPr id="8" name="Google Shape;68;p14"/>
          <p:cNvSpPr txBox="1">
            <a:spLocks/>
          </p:cNvSpPr>
          <p:nvPr/>
        </p:nvSpPr>
        <p:spPr>
          <a:xfrm>
            <a:off x="-146075" y="443142"/>
            <a:ext cx="5220351" cy="88883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84632" algn="l">
              <a:spcBef>
                <a:spcPts val="0"/>
              </a:spcBef>
              <a:buClr>
                <a:srgbClr val="FFC351"/>
              </a:buClr>
              <a:buSzPts val="4400"/>
              <a:buFontTx/>
            </a:pPr>
            <a:r>
              <a:rPr lang="it-IT" sz="4000" b="1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GRAZIE!</a:t>
            </a:r>
            <a:endParaRPr lang="it-IT" sz="20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1404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/>
        </p:nvSpPr>
        <p:spPr>
          <a:xfrm>
            <a:off x="152400" y="1545184"/>
            <a:ext cx="5634523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Scuola di specializzazione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su infanzia e adolescenza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accreditata dal MIUR 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(</a:t>
            </a:r>
            <a:r>
              <a:rPr lang="it-IT" sz="2500" dirty="0" err="1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dalll’A.A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. 1994-95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). </a:t>
            </a:r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1"/>
          </p:nvPr>
        </p:nvSpPr>
        <p:spPr>
          <a:xfrm>
            <a:off x="1610436" y="322450"/>
            <a:ext cx="7225864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6576" lvl="0" indent="0" algn="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sz="3300" b="1" dirty="0" smtClean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Perche’ Iscriversi?</a:t>
            </a:r>
            <a:endParaRPr sz="3300" dirty="0">
              <a:solidFill>
                <a:srgbClr val="F1C2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152400" y="3170302"/>
            <a:ext cx="5385515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u="sng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Diploma equipollente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al diploma di 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Specializzazione</a:t>
            </a:r>
            <a:endParaRPr lang="it-IT" sz="2500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" name="Google Shape;134;p19"/>
          <p:cNvSpPr txBox="1"/>
          <p:nvPr/>
        </p:nvSpPr>
        <p:spPr>
          <a:xfrm>
            <a:off x="152400" y="4072426"/>
            <a:ext cx="4126557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Lo PSIBA svolge la sua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attività di ricerca e formazione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sin dal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1975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34" y="304451"/>
            <a:ext cx="1846098" cy="791185"/>
          </a:xfrm>
          <a:prstGeom prst="rect">
            <a:avLst/>
          </a:prstGeom>
        </p:spPr>
      </p:pic>
      <p:pic>
        <p:nvPicPr>
          <p:cNvPr id="3" name="Picture 2" descr="sed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99" y="1962995"/>
            <a:ext cx="2800293" cy="421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28;p19"/>
          <p:cNvSpPr txBox="1"/>
          <p:nvPr/>
        </p:nvSpPr>
        <p:spPr>
          <a:xfrm>
            <a:off x="148538" y="5540171"/>
            <a:ext cx="5634523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u="sng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Formazione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specifica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sull’</a:t>
            </a:r>
            <a:r>
              <a:rPr lang="it-IT" sz="2500" u="sng" dirty="0" err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Infant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it-IT" sz="2500" u="sng" dirty="0" err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observation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della durata di due anni</a:t>
            </a:r>
          </a:p>
        </p:txBody>
      </p:sp>
    </p:spTree>
    <p:extLst>
      <p:ext uri="{BB962C8B-B14F-4D97-AF65-F5344CB8AC3E}">
        <p14:creationId xmlns:p14="http://schemas.microsoft.com/office/powerpoint/2010/main" val="185076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/>
        </p:nvSpPr>
        <p:spPr>
          <a:xfrm>
            <a:off x="152400" y="1545184"/>
            <a:ext cx="5634523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Allievi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PSIBA sono anche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soci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dell’Istituto</a:t>
            </a:r>
            <a:endParaRPr lang="it-IT" sz="2500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1"/>
          </p:nvPr>
        </p:nvSpPr>
        <p:spPr>
          <a:xfrm>
            <a:off x="1610436" y="322450"/>
            <a:ext cx="7225864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6576" lvl="0" indent="0" algn="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sz="3300" b="1" dirty="0" smtClean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Perche’ Iscriversi?</a:t>
            </a:r>
            <a:endParaRPr sz="3300" dirty="0">
              <a:solidFill>
                <a:srgbClr val="F1C2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94393" y="2480090"/>
            <a:ext cx="4040947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endParaRPr lang="it-IT" sz="2500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109592" y="2351673"/>
            <a:ext cx="501620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Partecipano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ai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gruppi di ricerca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presenti sin dal primo anno di iscrizione.</a:t>
            </a:r>
            <a:endParaRPr lang="it-IT" sz="2500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" name="Google Shape;134;p19"/>
          <p:cNvSpPr txBox="1"/>
          <p:nvPr/>
        </p:nvSpPr>
        <p:spPr>
          <a:xfrm>
            <a:off x="126253" y="3698859"/>
            <a:ext cx="4896508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Impostazione clinica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molto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precisa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fondata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sulle riflessioni attivate nel gruppo di allievi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34" y="304451"/>
            <a:ext cx="1846098" cy="791185"/>
          </a:xfrm>
          <a:prstGeom prst="rect">
            <a:avLst/>
          </a:prstGeom>
        </p:spPr>
      </p:pic>
      <p:pic>
        <p:nvPicPr>
          <p:cNvPr id="3" name="Picture 2" descr="sed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99" y="1962995"/>
            <a:ext cx="2800293" cy="421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34;p19"/>
          <p:cNvSpPr txBox="1"/>
          <p:nvPr/>
        </p:nvSpPr>
        <p:spPr>
          <a:xfrm>
            <a:off x="152400" y="5343468"/>
            <a:ext cx="5308242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Per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quattro 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anni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operano insieme 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sulla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clinica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integrata </a:t>
            </a:r>
            <a:r>
              <a:rPr lang="it-IT" sz="2500" u="sng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alla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teoria</a:t>
            </a:r>
          </a:p>
        </p:txBody>
      </p:sp>
    </p:spTree>
    <p:extLst>
      <p:ext uri="{BB962C8B-B14F-4D97-AF65-F5344CB8AC3E}">
        <p14:creationId xmlns:p14="http://schemas.microsoft.com/office/powerpoint/2010/main" val="14134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/>
        </p:nvSpPr>
        <p:spPr>
          <a:xfrm>
            <a:off x="198922" y="1503395"/>
            <a:ext cx="5634523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u="sng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Aree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di approfondimento molto attuali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per il lavoro in età evolutiva </a:t>
            </a:r>
            <a:endParaRPr lang="it-IT" sz="1800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18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Psicologia giuridica</a:t>
            </a:r>
          </a:p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18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Psicologia scolastica</a:t>
            </a:r>
          </a:p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18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DSA</a:t>
            </a:r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1"/>
          </p:nvPr>
        </p:nvSpPr>
        <p:spPr>
          <a:xfrm>
            <a:off x="1610436" y="322450"/>
            <a:ext cx="7225864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6576" lvl="0" indent="0" algn="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sz="3300" b="1" dirty="0" smtClean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Perche’ Iscriversi?</a:t>
            </a:r>
            <a:endParaRPr sz="3300" dirty="0">
              <a:solidFill>
                <a:srgbClr val="F1C2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94393" y="2480090"/>
            <a:ext cx="4040947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endParaRPr lang="it-IT" sz="2500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" name="Google Shape;134;p19"/>
          <p:cNvSpPr txBox="1"/>
          <p:nvPr/>
        </p:nvSpPr>
        <p:spPr>
          <a:xfrm>
            <a:off x="152400" y="3794926"/>
            <a:ext cx="4896508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Ampia lista di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strutture accreditate per i tirocini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,  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(possibile accreditamento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ad 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hoc fuori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dalla Provincia di Milano o dalla regione 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Lombardia)</a:t>
            </a:r>
            <a:endParaRPr lang="it-IT" sz="2500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34" y="304451"/>
            <a:ext cx="1846098" cy="791185"/>
          </a:xfrm>
          <a:prstGeom prst="rect">
            <a:avLst/>
          </a:prstGeom>
        </p:spPr>
      </p:pic>
      <p:pic>
        <p:nvPicPr>
          <p:cNvPr id="3" name="Picture 2" descr="sed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99" y="1962995"/>
            <a:ext cx="2800293" cy="421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48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/>
        </p:nvSpPr>
        <p:spPr>
          <a:xfrm>
            <a:off x="198922" y="1503395"/>
            <a:ext cx="5634523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u="sng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Sinergia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con la </a:t>
            </a:r>
            <a:r>
              <a:rPr lang="it-IT" sz="2500" u="sng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ONLUS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it-IT" sz="2500" dirty="0" err="1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Leparolefannocose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e col </a:t>
            </a:r>
            <a:r>
              <a:rPr lang="it-IT" sz="2500" u="sng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Centro di Psicologia Clinica</a:t>
            </a:r>
            <a:endParaRPr lang="it-IT" sz="1800" u="sng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1"/>
          </p:nvPr>
        </p:nvSpPr>
        <p:spPr>
          <a:xfrm>
            <a:off x="1610436" y="322450"/>
            <a:ext cx="7225864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6576" lvl="0" indent="0" algn="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sz="3300" b="1" dirty="0" smtClean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Perche’ Iscriversi?</a:t>
            </a:r>
            <a:endParaRPr sz="3300" dirty="0">
              <a:solidFill>
                <a:srgbClr val="F1C2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94393" y="2480090"/>
            <a:ext cx="4040947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endParaRPr lang="it-IT" sz="2500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" name="Google Shape;134;p19"/>
          <p:cNvSpPr txBox="1"/>
          <p:nvPr/>
        </p:nvSpPr>
        <p:spPr>
          <a:xfrm>
            <a:off x="198922" y="2810090"/>
            <a:ext cx="4896508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Prevede </a:t>
            </a:r>
            <a:r>
              <a:rPr lang="it-IT" sz="2500" u="sng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analisi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personale 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con psicoanalista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o 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psicoterapeuta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 indirizzo psicoanalitico scelto dall’allievo ed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esterno all’Istituto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(la scuola può fornire indicazioni che non si intendono vincolanti)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34" y="304451"/>
            <a:ext cx="1846098" cy="791185"/>
          </a:xfrm>
          <a:prstGeom prst="rect">
            <a:avLst/>
          </a:prstGeom>
        </p:spPr>
      </p:pic>
      <p:pic>
        <p:nvPicPr>
          <p:cNvPr id="3" name="Picture 2" descr="sed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99" y="1962995"/>
            <a:ext cx="2800293" cy="421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9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/>
        </p:nvSpPr>
        <p:spPr>
          <a:xfrm>
            <a:off x="4016857" y="1561719"/>
            <a:ext cx="5076542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dirty="0">
                <a:solidFill>
                  <a:srgbClr val="FFFFFF"/>
                </a:solidFill>
                <a:latin typeface="Comfortaa"/>
                <a:sym typeface="Comfortaa"/>
              </a:rPr>
              <a:t> </a:t>
            </a:r>
            <a:r>
              <a:rPr lang="it-IT" sz="2500" dirty="0">
                <a:solidFill>
                  <a:srgbClr val="FFFFFF"/>
                </a:solidFill>
                <a:latin typeface="Comfortaa"/>
                <a:sym typeface="Comfortaa"/>
              </a:rPr>
              <a:t>Ammissione riservata a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sym typeface="Comfortaa"/>
              </a:rPr>
              <a:t>medici e psicologi</a:t>
            </a:r>
            <a:r>
              <a:rPr lang="it-IT" sz="2500" dirty="0">
                <a:solidFill>
                  <a:srgbClr val="FFFFFF"/>
                </a:solidFill>
                <a:latin typeface="Comfortaa"/>
                <a:sym typeface="Comfortaa"/>
              </a:rPr>
              <a:t>, iscritti ai relativi Ordini Professionali. </a:t>
            </a:r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1"/>
          </p:nvPr>
        </p:nvSpPr>
        <p:spPr>
          <a:xfrm>
            <a:off x="1262149" y="322450"/>
            <a:ext cx="7574151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6576" lvl="0" indent="0" algn="r">
              <a:buSzPts val="2400"/>
            </a:pPr>
            <a:r>
              <a:rPr lang="it-IT" sz="3200" b="1" dirty="0" smtClean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Come entrare: Criteri di Ammissione</a:t>
            </a:r>
            <a:endParaRPr lang="it-IT" sz="3200" b="1" dirty="0">
              <a:solidFill>
                <a:srgbClr val="F1C2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4133245" y="3202489"/>
            <a:ext cx="5250234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Numero chiuso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(</a:t>
            </a:r>
            <a:r>
              <a:rPr lang="it-IT" sz="2500" u="sng" dirty="0" err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max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20 allievi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per anno). </a:t>
            </a:r>
            <a:endParaRPr lang="it-IT" sz="2500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" name="Google Shape;134;p19"/>
          <p:cNvSpPr txBox="1"/>
          <p:nvPr/>
        </p:nvSpPr>
        <p:spPr>
          <a:xfrm>
            <a:off x="4153086" y="4141649"/>
            <a:ext cx="5230393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u="sng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Esame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dei titoli e colloqui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(gratuiti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) 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Wingdings" panose="05000000000000000000" pitchFamily="2" charset="2"/>
              </a:rPr>
              <a:t> conoscenza e approfondimento fra motivazione del candidato e indirizzo della scuola</a:t>
            </a:r>
            <a:endParaRPr lang="it-IT" sz="2500" u="sng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" name="Picture 2" descr="Gare: commistione tra requisiti soggettivi di ammissione e criteri di  valutazione dell'offerta - Self - Servizi e Corsi di Formazione per Enti  Locali e Pubblica Amministraz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6" y="1519707"/>
            <a:ext cx="3241144" cy="242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34" y="304451"/>
            <a:ext cx="1846098" cy="791185"/>
          </a:xfrm>
          <a:prstGeom prst="rect">
            <a:avLst/>
          </a:prstGeom>
        </p:spPr>
      </p:pic>
      <p:pic>
        <p:nvPicPr>
          <p:cNvPr id="2052" name="Picture 4" descr="Offerta su progetto esecutivo? Guida ai criteri di aggiudicazione oltre al  prezzo – Consiglio Nazionale dei Geolog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6" y="4419149"/>
            <a:ext cx="3474031" cy="173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86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/>
        </p:nvSpPr>
        <p:spPr>
          <a:xfrm>
            <a:off x="4133245" y="1519707"/>
            <a:ext cx="5076542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dirty="0">
                <a:solidFill>
                  <a:srgbClr val="FFFFFF"/>
                </a:solidFill>
                <a:latin typeface="Comfortaa"/>
                <a:sym typeface="Comfortaa"/>
              </a:rPr>
              <a:t>T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sym typeface="Comfortaa"/>
              </a:rPr>
              <a:t>itolo </a:t>
            </a:r>
            <a:r>
              <a:rPr lang="it-IT" sz="2500" u="sng" dirty="0" smtClean="0">
                <a:solidFill>
                  <a:srgbClr val="FFFFFF"/>
                </a:solidFill>
                <a:latin typeface="Comfortaa"/>
                <a:sym typeface="Comfortaa"/>
              </a:rPr>
              <a:t>preferenziale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sym typeface="Comfortaa"/>
              </a:rPr>
              <a:t>: aver </a:t>
            </a:r>
            <a:r>
              <a:rPr lang="it-IT" sz="2500" dirty="0">
                <a:solidFill>
                  <a:srgbClr val="FFFFFF"/>
                </a:solidFill>
                <a:latin typeface="Comfortaa"/>
                <a:sym typeface="Comfortaa"/>
              </a:rPr>
              <a:t>già effettuato o 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sym typeface="Comfortaa"/>
              </a:rPr>
              <a:t>avere </a:t>
            </a:r>
            <a:r>
              <a:rPr lang="it-IT" sz="2500" dirty="0">
                <a:solidFill>
                  <a:srgbClr val="FFFFFF"/>
                </a:solidFill>
                <a:latin typeface="Comfortaa"/>
                <a:sym typeface="Comfortaa"/>
              </a:rPr>
              <a:t>in corso 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sym typeface="Comfortaa"/>
              </a:rPr>
              <a:t>psicoterapia </a:t>
            </a:r>
            <a:r>
              <a:rPr lang="it-IT" sz="2500" dirty="0">
                <a:solidFill>
                  <a:srgbClr val="FFFFFF"/>
                </a:solidFill>
                <a:latin typeface="Comfortaa"/>
                <a:sym typeface="Comfortaa"/>
              </a:rPr>
              <a:t>analitica o 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sym typeface="Comfortaa"/>
              </a:rPr>
              <a:t>impegno </a:t>
            </a:r>
            <a:r>
              <a:rPr lang="it-IT" sz="2500" dirty="0">
                <a:solidFill>
                  <a:srgbClr val="FFFFFF"/>
                </a:solidFill>
                <a:latin typeface="Comfortaa"/>
                <a:sym typeface="Comfortaa"/>
              </a:rPr>
              <a:t>ad iniziarla entro il I anno della Scuola</a:t>
            </a:r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1"/>
          </p:nvPr>
        </p:nvSpPr>
        <p:spPr>
          <a:xfrm>
            <a:off x="1262149" y="322450"/>
            <a:ext cx="7574151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6576" lvl="0" indent="0" algn="r">
              <a:buSzPts val="2400"/>
            </a:pPr>
            <a:r>
              <a:rPr lang="it-IT" sz="3200" b="1" dirty="0" smtClean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Come entrare: Criteri di Ammissione</a:t>
            </a:r>
            <a:endParaRPr lang="it-IT" sz="3200" b="1" dirty="0">
              <a:solidFill>
                <a:srgbClr val="F1C2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4133245" y="3947438"/>
            <a:ext cx="5250234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La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frequenza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it-IT" sz="2500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(in presenza) dei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corsi è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obbligatoria</a:t>
            </a:r>
          </a:p>
        </p:txBody>
      </p:sp>
      <p:sp>
        <p:nvSpPr>
          <p:cNvPr id="7" name="Google Shape;134;p19"/>
          <p:cNvSpPr txBox="1"/>
          <p:nvPr/>
        </p:nvSpPr>
        <p:spPr>
          <a:xfrm>
            <a:off x="4056319" y="4850262"/>
            <a:ext cx="5230393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r>
              <a:rPr lang="it-IT" sz="2500" u="sng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omande </a:t>
            </a:r>
            <a:r>
              <a:rPr lang="it-IT" sz="2500" u="sng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di ammissione </a:t>
            </a:r>
            <a:r>
              <a:rPr lang="it-IT" sz="2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possono essere inviate da gennaio a dicembre di ogni anno</a:t>
            </a:r>
          </a:p>
        </p:txBody>
      </p:sp>
      <p:pic>
        <p:nvPicPr>
          <p:cNvPr id="2" name="Picture 2" descr="Gare: commistione tra requisiti soggettivi di ammissione e criteri di  valutazione dell'offerta - Self - Servizi e Corsi di Formazione per Enti  Locali e Pubblica Amministraz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6" y="1519707"/>
            <a:ext cx="3241144" cy="242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34" y="304451"/>
            <a:ext cx="1846098" cy="791185"/>
          </a:xfrm>
          <a:prstGeom prst="rect">
            <a:avLst/>
          </a:prstGeom>
        </p:spPr>
      </p:pic>
      <p:pic>
        <p:nvPicPr>
          <p:cNvPr id="2052" name="Picture 4" descr="Offerta su progetto esecutivo? Guida ai criteri di aggiudicazione oltre al  prezzo – Consiglio Nazionale dei Geolog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6" y="4419149"/>
            <a:ext cx="3474031" cy="173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28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1262149" y="89479"/>
            <a:ext cx="72840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it-IT" sz="3300" b="1" dirty="0" smtClean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METODOLOGIA DIDATTICA</a:t>
            </a:r>
            <a:endParaRPr sz="5700" b="1" dirty="0">
              <a:solidFill>
                <a:srgbClr val="F1C2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44919" y="2017733"/>
            <a:ext cx="8699100" cy="56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La scuola si articola in </a:t>
            </a:r>
            <a:r>
              <a:rPr lang="it-IT" sz="2500" u="sng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quattro </a:t>
            </a:r>
            <a:r>
              <a:rPr lang="it-IT" sz="2500" u="sng" dirty="0" smtClean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anni</a:t>
            </a:r>
            <a:r>
              <a:rPr lang="it-IT" sz="2500" dirty="0" smtClean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lang="it-IT" sz="25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" name="Google Shape;91;p16"/>
          <p:cNvSpPr txBox="1"/>
          <p:nvPr/>
        </p:nvSpPr>
        <p:spPr>
          <a:xfrm>
            <a:off x="432041" y="2581284"/>
            <a:ext cx="8699100" cy="56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48751">
              <a:buClr>
                <a:srgbClr val="FFFFFF"/>
              </a:buClr>
              <a:buSzPts val="2500"/>
              <a:buFont typeface="Comfortaa"/>
              <a:buChar char="●"/>
            </a:pPr>
            <a:r>
              <a:rPr lang="it-IT" sz="2500" dirty="0" smtClean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Corsi iniziano </a:t>
            </a:r>
            <a:r>
              <a:rPr lang="it-IT" sz="2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 dicembre e si svolgono in un giorno della settimana dal lunedì al giovedì, diverso per ogni anno di Corso dalle 08:30 alle 14:30.</a:t>
            </a:r>
          </a:p>
        </p:txBody>
      </p:sp>
      <p:pic>
        <p:nvPicPr>
          <p:cNvPr id="6148" name="Picture 4" descr="img-scuola-i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36" y="4056844"/>
            <a:ext cx="4972013" cy="224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34" y="304451"/>
            <a:ext cx="1846098" cy="791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TM04033929[[fn=Ardesia]]</Template>
  <TotalTime>1538</TotalTime>
  <Words>1464</Words>
  <Application>Microsoft Office PowerPoint</Application>
  <PresentationFormat>Presentazione su schermo (4:3)</PresentationFormat>
  <Paragraphs>115</Paragraphs>
  <Slides>29</Slides>
  <Notes>29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6" baseType="lpstr">
      <vt:lpstr>Calibri</vt:lpstr>
      <vt:lpstr>Wingdings</vt:lpstr>
      <vt:lpstr>Times New Roman</vt:lpstr>
      <vt:lpstr>Comfortaa</vt:lpstr>
      <vt:lpstr>Arial</vt:lpstr>
      <vt:lpstr>Calibri Light</vt:lpstr>
      <vt:lpstr>Celestiale</vt:lpstr>
      <vt:lpstr>Istituto di Psicoterapia del Bambino e dell’Adolescente Via Fratelli Bronzetti, 20 - Milano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Allievi-soci dal primo anno: le aree PSIBA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ONLUS  LEPAROLEFANNOCOSE</vt:lpstr>
      <vt:lpstr>Presentazione standard di PowerPoint</vt:lpstr>
      <vt:lpstr>Presentazione standard di PowerPoint</vt:lpstr>
      <vt:lpstr>CERTIFICAZIONE DSA (CENTRO DI PSICOLOGIA CLINICA)</vt:lpstr>
      <vt:lpstr>Presentazione standard di PowerPoint</vt:lpstr>
      <vt:lpstr>Istituto di Psicoterapia del Bambino e dell’Adolescente Via Fratelli Bronzetti, 20 - Milano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CONSEGUENZE PSICOLOGICHE ED ASPETTI TRAUMATICI LEGATI ALL’EMERGENZA SANITARIA NEGLI ADOLESCENTI</dc:title>
  <dc:creator>Piergiorgio Tagliani</dc:creator>
  <cp:lastModifiedBy>Account Microsoft</cp:lastModifiedBy>
  <cp:revision>149</cp:revision>
  <dcterms:modified xsi:type="dcterms:W3CDTF">2023-06-04T14:52:06Z</dcterms:modified>
</cp:coreProperties>
</file>